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7" r:id="rId2"/>
    <p:sldId id="298" r:id="rId3"/>
    <p:sldId id="256" r:id="rId4"/>
    <p:sldId id="272" r:id="rId5"/>
    <p:sldId id="301" r:id="rId6"/>
    <p:sldId id="296" r:id="rId7"/>
    <p:sldId id="297" r:id="rId8"/>
    <p:sldId id="273" r:id="rId9"/>
    <p:sldId id="271" r:id="rId10"/>
    <p:sldId id="294" r:id="rId11"/>
    <p:sldId id="295" r:id="rId12"/>
    <p:sldId id="274" r:id="rId13"/>
    <p:sldId id="290" r:id="rId14"/>
    <p:sldId id="291" r:id="rId15"/>
    <p:sldId id="277" r:id="rId16"/>
    <p:sldId id="303" r:id="rId17"/>
    <p:sldId id="278" r:id="rId18"/>
    <p:sldId id="292" r:id="rId19"/>
    <p:sldId id="285" r:id="rId20"/>
    <p:sldId id="286" r:id="rId21"/>
    <p:sldId id="288" r:id="rId22"/>
    <p:sldId id="257" r:id="rId23"/>
    <p:sldId id="264" r:id="rId24"/>
    <p:sldId id="265" r:id="rId25"/>
    <p:sldId id="258" r:id="rId26"/>
    <p:sldId id="289" r:id="rId27"/>
    <p:sldId id="299" r:id="rId28"/>
    <p:sldId id="263"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1" autoAdjust="0"/>
    <p:restoredTop sz="94660"/>
  </p:normalViewPr>
  <p:slideViewPr>
    <p:cSldViewPr snapToGrid="0">
      <p:cViewPr>
        <p:scale>
          <a:sx n="60" d="100"/>
          <a:sy n="60" d="100"/>
        </p:scale>
        <p:origin x="-192"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075F3-A514-42EE-983A-7DBAFA474997}" type="datetimeFigureOut">
              <a:rPr lang="ru-RU" smtClean="0"/>
              <a:pPr/>
              <a:t>20.01.2022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4CA59-FB70-434D-8205-0A0F7D0CC511}" type="slidenum">
              <a:rPr lang="ru-RU" smtClean="0"/>
              <a:pPr/>
              <a:t>‹#›</a:t>
            </a:fld>
            <a:endParaRPr lang="ru-RU"/>
          </a:p>
        </p:txBody>
      </p:sp>
    </p:spTree>
    <p:extLst>
      <p:ext uri="{BB962C8B-B14F-4D97-AF65-F5344CB8AC3E}">
        <p14:creationId xmlns="" xmlns:p14="http://schemas.microsoft.com/office/powerpoint/2010/main" val="335880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44CA59-FB70-434D-8205-0A0F7D0CC511}" type="slidenum">
              <a:rPr lang="ru-RU" smtClean="0"/>
              <a:pPr/>
              <a:t>3</a:t>
            </a:fld>
            <a:endParaRPr lang="ru-RU"/>
          </a:p>
        </p:txBody>
      </p:sp>
    </p:spTree>
    <p:extLst>
      <p:ext uri="{BB962C8B-B14F-4D97-AF65-F5344CB8AC3E}">
        <p14:creationId xmlns="" xmlns:p14="http://schemas.microsoft.com/office/powerpoint/2010/main" val="308530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44CA59-FB70-434D-8205-0A0F7D0CC511}" type="slidenum">
              <a:rPr lang="ru-RU" smtClean="0"/>
              <a:pPr/>
              <a:t>22</a:t>
            </a:fld>
            <a:endParaRPr lang="ru-RU"/>
          </a:p>
        </p:txBody>
      </p:sp>
    </p:spTree>
    <p:extLst>
      <p:ext uri="{BB962C8B-B14F-4D97-AF65-F5344CB8AC3E}">
        <p14:creationId xmlns="" xmlns:p14="http://schemas.microsoft.com/office/powerpoint/2010/main" val="343022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44CA59-FB70-434D-8205-0A0F7D0CC511}" type="slidenum">
              <a:rPr lang="ru-RU" smtClean="0"/>
              <a:pPr/>
              <a:t>25</a:t>
            </a:fld>
            <a:endParaRPr lang="ru-RU"/>
          </a:p>
        </p:txBody>
      </p:sp>
    </p:spTree>
    <p:extLst>
      <p:ext uri="{BB962C8B-B14F-4D97-AF65-F5344CB8AC3E}">
        <p14:creationId xmlns="" xmlns:p14="http://schemas.microsoft.com/office/powerpoint/2010/main" val="27469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49209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309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ADE558-AEAF-4C9B-9884-E9DE1EE7F534}"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34667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844635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02490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177213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81574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58171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40562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80514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55061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82074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1162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5538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32018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20.01.2022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00994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2F8B95-2070-47C2-86D6-225413FEEEC6}" type="datetimeFigureOut">
              <a:rPr lang="ru-RU" smtClean="0"/>
              <a:pPr/>
              <a:t>20.01.2022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572037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mon.gov.ua/ua/npa/pro-stvorennya-bezpechnogo-osvitnogo-seredovisha-v-zakladi-osviti-ta-poperedzhennya-i-protidiyi-bulingu-ckuvannyu"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childfund.org.ua/Uploads/Files/books_pdf/KBOS_book.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youtube.p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lit.imiltvcourse.com.ua/ua" TargetMode="External"/><Relationship Id="rId3" Type="http://schemas.openxmlformats.org/officeDocument/2006/relationships/hyperlink" Target="http://express.autta.org.ua/" TargetMode="External"/><Relationship Id="rId7" Type="http://schemas.openxmlformats.org/officeDocument/2006/relationships/hyperlink" Target="http://multvcourse.com.ua/ua" TargetMode="External"/><Relationship Id="rId2" Type="http://schemas.openxmlformats.org/officeDocument/2006/relationships/hyperlink" Target="http://scfs.nuiltycourse.com.ua/ua/" TargetMode="External"/><Relationship Id="rId1" Type="http://schemas.openxmlformats.org/officeDocument/2006/relationships/slideLayout" Target="../slideLayouts/slideLayout2.xml"/><Relationship Id="rId6" Type="http://schemas.openxmlformats.org/officeDocument/2006/relationships/hyperlink" Target="https://is.gd/Poqn6X);" TargetMode="External"/><Relationship Id="rId5" Type="http://schemas.openxmlformats.org/officeDocument/2006/relationships/hyperlink" Target="https://is.gd/vKHYI3" TargetMode="External"/><Relationship Id="rId10" Type="http://schemas.openxmlformats.org/officeDocument/2006/relationships/hyperlink" Target="https://mon.gov.ua/storage/app/uploads/public/5f3/bb6/a55/5f3bb6a55c079661081724.pdf" TargetMode="External"/><Relationship Id="rId4" Type="http://schemas.openxmlformats.org/officeDocument/2006/relationships/hyperlink" Target="https://is.gd/d6ZHyj" TargetMode="External"/><Relationship Id="rId9" Type="http://schemas.openxmlformats.org/officeDocument/2006/relationships/hyperlink" Target="http://dlse.multycourse.com.ua/u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4518" y="239844"/>
            <a:ext cx="10860035" cy="702265"/>
          </a:xfrm>
        </p:spPr>
        <p:txBody>
          <a:bodyPr>
            <a:normAutofit fontScale="90000"/>
          </a:bodyPr>
          <a:lstStyle/>
          <a:p>
            <a:pPr algn="ctr"/>
            <a:r>
              <a:rPr lang="uk-UA" sz="4400" b="1" dirty="0" smtClean="0">
                <a:solidFill>
                  <a:srgbClr val="FF0000"/>
                </a:solidFill>
                <a:effectLst>
                  <a:glow rad="63500">
                    <a:schemeClr val="accent4">
                      <a:satMod val="175000"/>
                      <a:alpha val="40000"/>
                    </a:schemeClr>
                  </a:glow>
                </a:effectLst>
                <a:latin typeface="Times New Roman" pitchFamily="18" charset="0"/>
                <a:cs typeface="Times New Roman" pitchFamily="18" charset="0"/>
              </a:rPr>
              <a:t>БЕЗПЕЧНЕ ОСВІТНЄ СЕРЕДОВИЩЕ</a:t>
            </a:r>
            <a:endParaRPr lang="uk-UA" sz="4400" b="1" dirty="0">
              <a:solidFill>
                <a:srgbClr val="FF0000"/>
              </a:solidFill>
              <a:effectLst>
                <a:glow rad="63500">
                  <a:schemeClr val="accent4">
                    <a:satMod val="175000"/>
                    <a:alpha val="40000"/>
                  </a:schemeClr>
                </a:glow>
              </a:effectLst>
              <a:latin typeface="Times New Roman" pitchFamily="18" charset="0"/>
              <a:cs typeface="Times New Roman" pitchFamily="18" charset="0"/>
            </a:endParaRPr>
          </a:p>
        </p:txBody>
      </p:sp>
      <p:sp>
        <p:nvSpPr>
          <p:cNvPr id="3" name="TextBox 2"/>
          <p:cNvSpPr txBox="1"/>
          <p:nvPr/>
        </p:nvSpPr>
        <p:spPr>
          <a:xfrm>
            <a:off x="910009" y="5176912"/>
            <a:ext cx="10860035" cy="1384995"/>
          </a:xfrm>
          <a:prstGeom prst="rect">
            <a:avLst/>
          </a:prstGeom>
          <a:noFill/>
        </p:spPr>
        <p:txBody>
          <a:bodyPr wrap="square" rtlCol="0">
            <a:spAutoFit/>
          </a:bodyPr>
          <a:lstStyle/>
          <a:p>
            <a:pPr algn="ctr"/>
            <a:endParaRPr lang="uk-UA" sz="2400" b="1" dirty="0" smtClean="0">
              <a:solidFill>
                <a:srgbClr val="002060"/>
              </a:solidFill>
              <a:latin typeface="Times New Roman" pitchFamily="18" charset="0"/>
              <a:cs typeface="Times New Roman" pitchFamily="18" charset="0"/>
            </a:endParaRPr>
          </a:p>
          <a:p>
            <a:pPr algn="ctr"/>
            <a:endParaRPr lang="uk-UA" sz="2400" b="1" dirty="0" smtClean="0">
              <a:solidFill>
                <a:srgbClr val="002060"/>
              </a:solidFill>
              <a:latin typeface="Times New Roman" pitchFamily="18" charset="0"/>
              <a:cs typeface="Times New Roman" pitchFamily="18" charset="0"/>
            </a:endParaRPr>
          </a:p>
          <a:p>
            <a:pPr algn="ctr"/>
            <a:r>
              <a:rPr lang="uk-UA" sz="3600" b="1" dirty="0" smtClean="0">
                <a:solidFill>
                  <a:srgbClr val="002060"/>
                </a:solidFill>
                <a:latin typeface="Times New Roman" pitchFamily="18" charset="0"/>
                <a:cs typeface="Times New Roman" pitchFamily="18" charset="0"/>
              </a:rPr>
              <a:t>Ліцей№2 Таврійської </a:t>
            </a:r>
            <a:r>
              <a:rPr lang="uk-UA" sz="3600" b="1" dirty="0" err="1" smtClean="0">
                <a:solidFill>
                  <a:srgbClr val="002060"/>
                </a:solidFill>
                <a:latin typeface="Times New Roman" pitchFamily="18" charset="0"/>
                <a:cs typeface="Times New Roman" pitchFamily="18" charset="0"/>
              </a:rPr>
              <a:t>МР</a:t>
            </a:r>
            <a:endParaRPr lang="uk-UA" sz="3600" b="1" dirty="0" smtClean="0">
              <a:solidFill>
                <a:srgbClr val="002060"/>
              </a:solidFill>
              <a:latin typeface="Times New Roman" pitchFamily="18" charset="0"/>
              <a:cs typeface="Times New Roman" pitchFamily="18" charset="0"/>
            </a:endParaRPr>
          </a:p>
        </p:txBody>
      </p:sp>
      <p:pic>
        <p:nvPicPr>
          <p:cNvPr id="4" name="Picture 2" descr="D:\Мои документы1\фото школи  вчителі\Школа.jpg"/>
          <p:cNvPicPr>
            <a:picLocks noChangeAspect="1" noChangeArrowheads="1"/>
          </p:cNvPicPr>
          <p:nvPr/>
        </p:nvPicPr>
        <p:blipFill>
          <a:blip r:embed="rId2" cstate="print"/>
          <a:srcRect/>
          <a:stretch>
            <a:fillRect/>
          </a:stretch>
        </p:blipFill>
        <p:spPr bwMode="auto">
          <a:xfrm>
            <a:off x="2105175" y="979691"/>
            <a:ext cx="7432963" cy="4948143"/>
          </a:xfrm>
          <a:prstGeom prst="rect">
            <a:avLst/>
          </a:prstGeom>
          <a:noFill/>
        </p:spPr>
      </p:pic>
    </p:spTree>
    <p:extLst>
      <p:ext uri="{BB962C8B-B14F-4D97-AF65-F5344CB8AC3E}">
        <p14:creationId xmlns="" xmlns:p14="http://schemas.microsoft.com/office/powerpoint/2010/main" val="253942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CB6903-BFDD-4E50-AD71-0FADFECAFE4A}"/>
              </a:ext>
            </a:extLst>
          </p:cNvPr>
          <p:cNvSpPr>
            <a:spLocks noGrp="1"/>
          </p:cNvSpPr>
          <p:nvPr>
            <p:ph type="title"/>
          </p:nvPr>
        </p:nvSpPr>
        <p:spPr/>
        <p:txBody>
          <a:bodyPr/>
          <a:lstStyle/>
          <a:p>
            <a:r>
              <a:rPr lang="ru-RU" b="1" dirty="0" err="1"/>
              <a:t>ознаки</a:t>
            </a:r>
            <a:r>
              <a:rPr lang="ru-RU" b="1" dirty="0"/>
              <a:t> </a:t>
            </a:r>
            <a:r>
              <a:rPr lang="ru-RU" b="1" dirty="0" err="1"/>
              <a:t>безпечного</a:t>
            </a:r>
            <a:r>
              <a:rPr lang="ru-RU" b="1" dirty="0"/>
              <a:t> </a:t>
            </a:r>
            <a:r>
              <a:rPr lang="ru-RU" b="1" dirty="0" err="1"/>
              <a:t>освітнього</a:t>
            </a:r>
            <a:r>
              <a:rPr lang="ru-RU" b="1" dirty="0"/>
              <a:t> </a:t>
            </a:r>
            <a:r>
              <a:rPr lang="ru-RU" b="1" dirty="0" err="1"/>
              <a:t>середовища</a:t>
            </a:r>
            <a:endParaRPr lang="ru-RU" dirty="0"/>
          </a:p>
        </p:txBody>
      </p:sp>
      <p:sp>
        <p:nvSpPr>
          <p:cNvPr id="3" name="Объект 2">
            <a:extLst>
              <a:ext uri="{FF2B5EF4-FFF2-40B4-BE49-F238E27FC236}">
                <a16:creationId xmlns:a16="http://schemas.microsoft.com/office/drawing/2014/main" xmlns="" id="{13C3898B-659D-4B9C-BD40-DA3BD1B3FEB0}"/>
              </a:ext>
            </a:extLst>
          </p:cNvPr>
          <p:cNvSpPr>
            <a:spLocks noGrp="1"/>
          </p:cNvSpPr>
          <p:nvPr>
            <p:ph idx="1"/>
          </p:nvPr>
        </p:nvSpPr>
        <p:spPr>
          <a:xfrm>
            <a:off x="1066800" y="1717964"/>
            <a:ext cx="10877550" cy="4193258"/>
          </a:xfrm>
        </p:spPr>
        <p:txBody>
          <a:bodyPr>
            <a:normAutofit lnSpcReduction="10000"/>
          </a:bodyPr>
          <a:lstStyle/>
          <a:p>
            <a:r>
              <a:rPr lang="ru-RU" sz="2800" dirty="0" err="1">
                <a:latin typeface="Times New Roman" pitchFamily="18" charset="0"/>
                <a:cs typeface="Times New Roman" pitchFamily="18" charset="0"/>
              </a:rPr>
              <a:t>якість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міжособистісних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взаємин</a:t>
            </a:r>
            <a:endParaRPr lang="ru-RU" sz="2800" dirty="0">
              <a:latin typeface="Times New Roman" pitchFamily="18" charset="0"/>
              <a:cs typeface="Times New Roman" pitchFamily="18" charset="0"/>
            </a:endParaRPr>
          </a:p>
          <a:p>
            <a:r>
              <a:rPr lang="ru-RU" sz="2800" dirty="0" err="1">
                <a:latin typeface="Times New Roman" pitchFamily="18" charset="0"/>
                <a:cs typeface="Times New Roman" pitchFamily="18" charset="0"/>
              </a:rPr>
              <a:t>захищеність</a:t>
            </a:r>
            <a:r>
              <a:rPr lang="ru-RU" sz="2800" dirty="0">
                <a:latin typeface="Times New Roman" pitchFamily="18" charset="0"/>
                <a:cs typeface="Times New Roman" pitchFamily="18" charset="0"/>
              </a:rPr>
              <a:t> в </a:t>
            </a:r>
            <a:r>
              <a:rPr lang="ru-RU" sz="2800" dirty="0" err="1">
                <a:latin typeface="Times New Roman" pitchFamily="18" charset="0"/>
                <a:cs typeface="Times New Roman" pitchFamily="18" charset="0"/>
              </a:rPr>
              <a:t>освітньому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середовищі</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оцінка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відсутності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насильства</a:t>
            </a:r>
            <a:r>
              <a:rPr lang="ru-RU" sz="2800" dirty="0">
                <a:latin typeface="Times New Roman" pitchFamily="18" charset="0"/>
                <a:cs typeface="Times New Roman" pitchFamily="18" charset="0"/>
              </a:rPr>
              <a:t> у </a:t>
            </a:r>
            <a:r>
              <a:rPr lang="ru-RU" sz="2800" dirty="0" err="1">
                <a:latin typeface="Times New Roman" pitchFamily="18" charset="0"/>
                <a:cs typeface="Times New Roman" pitchFamily="18" charset="0"/>
              </a:rPr>
              <a:t>всіх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його</a:t>
            </a:r>
            <a:r>
              <a:rPr lang="ru-RU" sz="2800" dirty="0">
                <a:latin typeface="Times New Roman" pitchFamily="18" charset="0"/>
                <a:cs typeface="Times New Roman" pitchFamily="18" charset="0"/>
              </a:rPr>
              <a:t> видах, формах для </a:t>
            </a:r>
            <a:r>
              <a:rPr lang="ru-RU" sz="2800" dirty="0" err="1">
                <a:latin typeface="Times New Roman" pitchFamily="18" charset="0"/>
                <a:cs typeface="Times New Roman" pitchFamily="18" charset="0"/>
              </a:rPr>
              <a:t>всіх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учасників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освітнього</a:t>
            </a:r>
            <a:r>
              <a:rPr lang="ru-RU" sz="2800" dirty="0">
                <a:latin typeface="Times New Roman" pitchFamily="18" charset="0"/>
                <a:cs typeface="Times New Roman" pitchFamily="18" charset="0"/>
              </a:rPr>
              <a:t> простору</a:t>
            </a:r>
          </a:p>
          <a:p>
            <a:r>
              <a:rPr lang="ru-RU" sz="2800" dirty="0" err="1">
                <a:latin typeface="Times New Roman" pitchFamily="18" charset="0"/>
                <a:cs typeface="Times New Roman" pitchFamily="18" charset="0"/>
              </a:rPr>
              <a:t>комфортність</a:t>
            </a:r>
            <a:r>
              <a:rPr lang="ru-RU" sz="2800" dirty="0">
                <a:latin typeface="Times New Roman" pitchFamily="18" charset="0"/>
                <a:cs typeface="Times New Roman" pitchFamily="18" charset="0"/>
              </a:rPr>
              <a:t> в </a:t>
            </a:r>
            <a:r>
              <a:rPr lang="ru-RU" sz="2800" dirty="0" err="1">
                <a:latin typeface="Times New Roman" pitchFamily="18" charset="0"/>
                <a:cs typeface="Times New Roman" pitchFamily="18" charset="0"/>
              </a:rPr>
              <a:t>освітньому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середовищі</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оцінка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емоцій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почуттів</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переживань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що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домінують</a:t>
            </a:r>
            <a:r>
              <a:rPr lang="ru-RU" sz="2800" dirty="0">
                <a:latin typeface="Times New Roman" pitchFamily="18" charset="0"/>
                <a:cs typeface="Times New Roman" pitchFamily="18" charset="0"/>
              </a:rPr>
              <a:t> у </a:t>
            </a:r>
            <a:r>
              <a:rPr lang="ru-RU" sz="2800" dirty="0" err="1">
                <a:latin typeface="Times New Roman" pitchFamily="18" charset="0"/>
                <a:cs typeface="Times New Roman" pitchFamily="18" charset="0"/>
              </a:rPr>
              <a:t>процесі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взаємодії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дорослих</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дітей</a:t>
            </a:r>
            <a:r>
              <a:rPr lang="ru-RU" sz="2800" dirty="0">
                <a:latin typeface="Times New Roman" pitchFamily="18" charset="0"/>
                <a:cs typeface="Times New Roman" pitchFamily="18" charset="0"/>
              </a:rPr>
              <a:t> в </a:t>
            </a:r>
            <a:r>
              <a:rPr lang="ru-RU" sz="2800" dirty="0" err="1">
                <a:latin typeface="Times New Roman" pitchFamily="18" charset="0"/>
                <a:cs typeface="Times New Roman" pitchFamily="18" charset="0"/>
              </a:rPr>
              <a:t>освітньому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середовищі</a:t>
            </a:r>
            <a:r>
              <a:rPr lang="ru-RU" sz="2800" dirty="0">
                <a:latin typeface="Times New Roman" pitchFamily="18" charset="0"/>
                <a:cs typeface="Times New Roman" pitchFamily="18" charset="0"/>
              </a:rPr>
              <a:t> закладу</a:t>
            </a:r>
          </a:p>
          <a:p>
            <a:r>
              <a:rPr lang="ru-RU" sz="2800" dirty="0" err="1">
                <a:latin typeface="Times New Roman" pitchFamily="18" charset="0"/>
                <a:cs typeface="Times New Roman" pitchFamily="18" charset="0"/>
              </a:rPr>
              <a:t>Задоволеність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освітнім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середовищем</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задоволення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базових</a:t>
            </a:r>
            <a:r>
              <a:rPr lang="ru-RU" sz="2800" dirty="0">
                <a:latin typeface="Times New Roman" pitchFamily="18" charset="0"/>
                <a:cs typeface="Times New Roman" pitchFamily="18" charset="0"/>
              </a:rPr>
              <a:t> потреб </a:t>
            </a:r>
            <a:r>
              <a:rPr lang="ru-RU" sz="2800" dirty="0" err="1">
                <a:latin typeface="Times New Roman" pitchFamily="18" charset="0"/>
                <a:cs typeface="Times New Roman" pitchFamily="18" charset="0"/>
              </a:rPr>
              <a:t>дитини</a:t>
            </a:r>
            <a:endParaRPr lang="ru-RU" sz="2800" dirty="0">
              <a:latin typeface="Times New Roman" pitchFamily="18" charset="0"/>
              <a:cs typeface="Times New Roman" pitchFamily="18" charset="0"/>
            </a:endParaRPr>
          </a:p>
          <a:p>
            <a:endParaRPr lang="ru-RU" dirty="0"/>
          </a:p>
        </p:txBody>
      </p:sp>
      <p:pic>
        <p:nvPicPr>
          <p:cNvPr id="4" name="Picture 2" descr="C:\Users\КВР\Desktop\фото до пед ради\2117c06b-07e2-4f37-a389-638cfc73455b.jpg"/>
          <p:cNvPicPr>
            <a:picLocks noChangeAspect="1" noChangeArrowheads="1"/>
          </p:cNvPicPr>
          <p:nvPr/>
        </p:nvPicPr>
        <p:blipFill>
          <a:blip r:embed="rId2" cstate="print"/>
          <a:srcRect/>
          <a:stretch>
            <a:fillRect/>
          </a:stretch>
        </p:blipFill>
        <p:spPr bwMode="auto">
          <a:xfrm>
            <a:off x="8061474" y="5264727"/>
            <a:ext cx="3798017" cy="1593272"/>
          </a:xfrm>
          <a:prstGeom prst="rect">
            <a:avLst/>
          </a:prstGeom>
          <a:noFill/>
        </p:spPr>
      </p:pic>
    </p:spTree>
    <p:extLst>
      <p:ext uri="{BB962C8B-B14F-4D97-AF65-F5344CB8AC3E}">
        <p14:creationId xmlns:p14="http://schemas.microsoft.com/office/powerpoint/2010/main" xmlns="" val="128125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7321A9C2-7347-4526-BC5C-E7015DF9D092}"/>
              </a:ext>
            </a:extLst>
          </p:cNvPr>
          <p:cNvSpPr>
            <a:spLocks noGrp="1"/>
          </p:cNvSpPr>
          <p:nvPr>
            <p:ph type="body" idx="1"/>
          </p:nvPr>
        </p:nvSpPr>
        <p:spPr>
          <a:xfrm>
            <a:off x="1314450" y="438566"/>
            <a:ext cx="4724400" cy="632529"/>
          </a:xfrm>
        </p:spPr>
        <p:txBody>
          <a:bodyPr/>
          <a:lstStyle/>
          <a:p>
            <a:endParaRPr lang="ru-RU" sz="2800" b="1" dirty="0" smtClean="0">
              <a:solidFill>
                <a:srgbClr val="FF0000"/>
              </a:solidFill>
            </a:endParaRPr>
          </a:p>
          <a:p>
            <a:endParaRPr lang="ru-RU" sz="2800" b="1" dirty="0" smtClean="0">
              <a:solidFill>
                <a:srgbClr val="FF0000"/>
              </a:solidFill>
            </a:endParaRPr>
          </a:p>
          <a:p>
            <a:endParaRPr lang="ru-RU" sz="2800" b="1" dirty="0" smtClean="0">
              <a:solidFill>
                <a:srgbClr val="FF0000"/>
              </a:solidFill>
            </a:endParaRPr>
          </a:p>
          <a:p>
            <a:endParaRPr lang="ru-RU" sz="2800" b="1" dirty="0" smtClean="0">
              <a:solidFill>
                <a:srgbClr val="FF0000"/>
              </a:solidFill>
            </a:endParaRPr>
          </a:p>
          <a:p>
            <a:r>
              <a:rPr lang="ru-RU" sz="2800" b="1" dirty="0" err="1" smtClean="0">
                <a:solidFill>
                  <a:srgbClr val="FF0000"/>
                </a:solidFill>
              </a:rPr>
              <a:t>Якість</a:t>
            </a:r>
            <a:r>
              <a:rPr lang="ru-RU" sz="2800" b="1" dirty="0" smtClean="0">
                <a:solidFill>
                  <a:srgbClr val="FF0000"/>
                </a:solidFill>
              </a:rPr>
              <a:t> </a:t>
            </a:r>
            <a:r>
              <a:rPr lang="ru-RU" sz="2800" b="1" dirty="0" err="1">
                <a:solidFill>
                  <a:srgbClr val="FF0000"/>
                </a:solidFill>
              </a:rPr>
              <a:t>міжособистісних</a:t>
            </a:r>
            <a:r>
              <a:rPr lang="ru-RU" sz="2800" b="1" dirty="0">
                <a:solidFill>
                  <a:srgbClr val="FF0000"/>
                </a:solidFill>
              </a:rPr>
              <a:t> </a:t>
            </a:r>
            <a:r>
              <a:rPr lang="ru-RU" sz="2800" b="1" dirty="0" smtClean="0">
                <a:solidFill>
                  <a:srgbClr val="FF0000"/>
                </a:solidFill>
              </a:rPr>
              <a:t>   </a:t>
            </a:r>
          </a:p>
          <a:p>
            <a:r>
              <a:rPr lang="ru-RU" sz="2800" b="1" dirty="0" smtClean="0">
                <a:solidFill>
                  <a:srgbClr val="FF0000"/>
                </a:solidFill>
              </a:rPr>
              <a:t>        </a:t>
            </a:r>
            <a:r>
              <a:rPr lang="ru-RU" sz="2800" b="1" dirty="0" err="1" smtClean="0">
                <a:solidFill>
                  <a:srgbClr val="FF0000"/>
                </a:solidFill>
              </a:rPr>
              <a:t>взаємин</a:t>
            </a:r>
            <a:endParaRPr lang="ru-RU" sz="2800" b="1" dirty="0">
              <a:solidFill>
                <a:srgbClr val="FF0000"/>
              </a:solidFill>
            </a:endParaRPr>
          </a:p>
        </p:txBody>
      </p:sp>
      <p:sp>
        <p:nvSpPr>
          <p:cNvPr id="4" name="Объект 3">
            <a:extLst>
              <a:ext uri="{FF2B5EF4-FFF2-40B4-BE49-F238E27FC236}">
                <a16:creationId xmlns:a16="http://schemas.microsoft.com/office/drawing/2014/main" xmlns="" id="{78FA1B74-DFDF-464F-9FB8-37E33FD9C4A6}"/>
              </a:ext>
            </a:extLst>
          </p:cNvPr>
          <p:cNvSpPr>
            <a:spLocks noGrp="1"/>
          </p:cNvSpPr>
          <p:nvPr>
            <p:ph sz="half" idx="2"/>
          </p:nvPr>
        </p:nvSpPr>
        <p:spPr>
          <a:xfrm>
            <a:off x="757537" y="1090241"/>
            <a:ext cx="4800600" cy="5683092"/>
          </a:xfrm>
        </p:spPr>
        <p:txBody>
          <a:bodyPr>
            <a:normAutofit/>
          </a:bodyPr>
          <a:lstStyle/>
          <a:p>
            <a:pPr lvl="1"/>
            <a:r>
              <a:rPr lang="uk-UA" sz="2600" dirty="0"/>
              <a:t>довіра</a:t>
            </a:r>
          </a:p>
          <a:p>
            <a:r>
              <a:rPr lang="uk-UA" sz="2800" dirty="0"/>
              <a:t>доброзичливість</a:t>
            </a:r>
          </a:p>
          <a:p>
            <a:r>
              <a:rPr lang="uk-UA" sz="2800" dirty="0"/>
              <a:t> схвалення</a:t>
            </a:r>
          </a:p>
          <a:p>
            <a:r>
              <a:rPr lang="uk-UA" sz="2800" dirty="0"/>
              <a:t>толерантність</a:t>
            </a:r>
          </a:p>
          <a:p>
            <a:r>
              <a:rPr lang="uk-UA" sz="2800" dirty="0"/>
              <a:t>ВІДСУТНІСТЬ:</a:t>
            </a:r>
          </a:p>
          <a:p>
            <a:r>
              <a:rPr lang="uk-UA" sz="2800" dirty="0" err="1"/>
              <a:t>агресивністі</a:t>
            </a:r>
            <a:endParaRPr lang="uk-UA" sz="2800" dirty="0"/>
          </a:p>
          <a:p>
            <a:r>
              <a:rPr lang="uk-UA" sz="2800" dirty="0" err="1"/>
              <a:t>конфліктністі</a:t>
            </a:r>
            <a:endParaRPr lang="uk-UA" sz="2800" dirty="0"/>
          </a:p>
          <a:p>
            <a:r>
              <a:rPr lang="uk-UA" sz="2800" dirty="0" err="1"/>
              <a:t>ворожісті</a:t>
            </a:r>
            <a:endParaRPr lang="uk-UA" sz="2800" dirty="0"/>
          </a:p>
          <a:p>
            <a:r>
              <a:rPr lang="uk-UA" sz="2800" dirty="0"/>
              <a:t> </a:t>
            </a:r>
            <a:r>
              <a:rPr lang="uk-UA" sz="2800" dirty="0" err="1"/>
              <a:t>маніпулятивністі</a:t>
            </a:r>
            <a:endParaRPr lang="uk-UA" sz="2800" dirty="0"/>
          </a:p>
          <a:p>
            <a:endParaRPr lang="ru-RU" sz="2800" dirty="0"/>
          </a:p>
        </p:txBody>
      </p:sp>
      <p:sp>
        <p:nvSpPr>
          <p:cNvPr id="5" name="Текст 4">
            <a:extLst>
              <a:ext uri="{FF2B5EF4-FFF2-40B4-BE49-F238E27FC236}">
                <a16:creationId xmlns:a16="http://schemas.microsoft.com/office/drawing/2014/main" xmlns="" id="{80BEB31B-E937-4E17-8BD7-3BD1D7E6DDCA}"/>
              </a:ext>
            </a:extLst>
          </p:cNvPr>
          <p:cNvSpPr>
            <a:spLocks noGrp="1"/>
          </p:cNvSpPr>
          <p:nvPr>
            <p:ph type="body" sz="quarter" idx="3"/>
          </p:nvPr>
        </p:nvSpPr>
        <p:spPr>
          <a:xfrm>
            <a:off x="6351642" y="212789"/>
            <a:ext cx="4800600" cy="632529"/>
          </a:xfrm>
        </p:spPr>
        <p:txBody>
          <a:bodyPr/>
          <a:lstStyle/>
          <a:p>
            <a:r>
              <a:rPr lang="ru-RU" b="1" dirty="0" err="1">
                <a:solidFill>
                  <a:srgbClr val="00B0F0"/>
                </a:solidFill>
              </a:rPr>
              <a:t>Захищеність</a:t>
            </a:r>
            <a:r>
              <a:rPr lang="ru-RU" b="1" dirty="0">
                <a:solidFill>
                  <a:srgbClr val="00B0F0"/>
                </a:solidFill>
              </a:rPr>
              <a:t> в </a:t>
            </a:r>
            <a:r>
              <a:rPr lang="ru-RU" b="1" dirty="0" err="1">
                <a:solidFill>
                  <a:srgbClr val="00B0F0"/>
                </a:solidFill>
              </a:rPr>
              <a:t>освітньому</a:t>
            </a:r>
            <a:r>
              <a:rPr lang="ru-RU" b="1" dirty="0">
                <a:solidFill>
                  <a:srgbClr val="00B0F0"/>
                </a:solidFill>
              </a:rPr>
              <a:t> </a:t>
            </a:r>
            <a:r>
              <a:rPr lang="ru-RU" b="1" dirty="0" err="1">
                <a:solidFill>
                  <a:srgbClr val="00B0F0"/>
                </a:solidFill>
              </a:rPr>
              <a:t>середовищі</a:t>
            </a:r>
            <a:endParaRPr lang="ru-RU" b="1" dirty="0">
              <a:solidFill>
                <a:srgbClr val="00B0F0"/>
              </a:solidFill>
            </a:endParaRPr>
          </a:p>
        </p:txBody>
      </p:sp>
      <p:sp>
        <p:nvSpPr>
          <p:cNvPr id="6" name="Объект 5">
            <a:extLst>
              <a:ext uri="{FF2B5EF4-FFF2-40B4-BE49-F238E27FC236}">
                <a16:creationId xmlns:a16="http://schemas.microsoft.com/office/drawing/2014/main" xmlns="" id="{14F859D2-3898-4496-80E3-DEADF8B92062}"/>
              </a:ext>
            </a:extLst>
          </p:cNvPr>
          <p:cNvSpPr>
            <a:spLocks noGrp="1"/>
          </p:cNvSpPr>
          <p:nvPr>
            <p:ph sz="quarter" idx="4"/>
          </p:nvPr>
        </p:nvSpPr>
        <p:spPr>
          <a:xfrm>
            <a:off x="5829300" y="1071094"/>
            <a:ext cx="5322942" cy="5043956"/>
          </a:xfrm>
        </p:spPr>
        <p:txBody>
          <a:bodyPr>
            <a:noAutofit/>
          </a:bodyPr>
          <a:lstStyle/>
          <a:p>
            <a:pPr marL="0" indent="0">
              <a:buNone/>
            </a:pPr>
            <a:r>
              <a:rPr lang="ru-RU" sz="2400" b="1" dirty="0"/>
              <a:t>жертвами </a:t>
            </a:r>
            <a:r>
              <a:rPr lang="ru-RU" sz="2400" b="1" dirty="0" err="1"/>
              <a:t>насильства</a:t>
            </a:r>
            <a:r>
              <a:rPr lang="ru-RU" sz="2400" b="1" dirty="0"/>
              <a:t> </a:t>
            </a:r>
            <a:r>
              <a:rPr lang="ru-RU" sz="2400" b="1" dirty="0" err="1"/>
              <a:t>стають</a:t>
            </a:r>
            <a:r>
              <a:rPr lang="ru-RU" sz="2400" b="1" dirty="0"/>
              <a:t> </a:t>
            </a:r>
            <a:r>
              <a:rPr lang="ru-RU" sz="2400" b="1" dirty="0" err="1"/>
              <a:t>певні</a:t>
            </a:r>
            <a:r>
              <a:rPr lang="ru-RU" sz="2400" b="1" dirty="0"/>
              <a:t> </a:t>
            </a:r>
            <a:r>
              <a:rPr lang="ru-RU" sz="2400" b="1" dirty="0" err="1"/>
              <a:t>категорії</a:t>
            </a:r>
            <a:r>
              <a:rPr lang="ru-RU" sz="2400" b="1" dirty="0"/>
              <a:t> </a:t>
            </a:r>
            <a:r>
              <a:rPr lang="ru-RU" sz="2400" b="1" dirty="0" err="1"/>
              <a:t>дітей</a:t>
            </a:r>
            <a:r>
              <a:rPr lang="ru-RU" sz="2800" dirty="0"/>
              <a:t>:</a:t>
            </a:r>
          </a:p>
          <a:p>
            <a:r>
              <a:rPr lang="ru-RU" sz="2800" dirty="0" err="1"/>
              <a:t>мають</a:t>
            </a:r>
            <a:r>
              <a:rPr lang="ru-RU" sz="2800" dirty="0"/>
              <a:t> </a:t>
            </a:r>
            <a:r>
              <a:rPr lang="ru-RU" sz="2800" dirty="0" err="1"/>
              <a:t>фізичні</a:t>
            </a:r>
            <a:r>
              <a:rPr lang="ru-RU" sz="2800" dirty="0"/>
              <a:t> </a:t>
            </a:r>
            <a:r>
              <a:rPr lang="ru-RU" sz="2800" dirty="0" err="1"/>
              <a:t>недоліки</a:t>
            </a:r>
            <a:r>
              <a:rPr lang="ru-RU" sz="2800" dirty="0"/>
              <a:t>, </a:t>
            </a:r>
          </a:p>
          <a:p>
            <a:r>
              <a:rPr lang="ru-RU" sz="2800" dirty="0" err="1"/>
              <a:t>особливості</a:t>
            </a:r>
            <a:r>
              <a:rPr lang="ru-RU" sz="2800" dirty="0"/>
              <a:t> </a:t>
            </a:r>
            <a:r>
              <a:rPr lang="ru-RU" sz="2800" dirty="0" err="1"/>
              <a:t>зовнішності</a:t>
            </a:r>
            <a:r>
              <a:rPr lang="ru-RU" sz="2800" dirty="0"/>
              <a:t> </a:t>
            </a:r>
            <a:r>
              <a:rPr lang="ru-RU" sz="2800" dirty="0" smtClean="0"/>
              <a:t> </a:t>
            </a:r>
            <a:r>
              <a:rPr lang="ru-RU" sz="2800" dirty="0" err="1" smtClean="0"/>
              <a:t>або</a:t>
            </a:r>
            <a:r>
              <a:rPr lang="ru-RU" sz="2800" dirty="0" smtClean="0"/>
              <a:t>  </a:t>
            </a:r>
            <a:r>
              <a:rPr lang="ru-RU" sz="2800" dirty="0" err="1"/>
              <a:t>поведінки</a:t>
            </a:r>
            <a:r>
              <a:rPr lang="ru-RU" sz="2800" dirty="0"/>
              <a:t> </a:t>
            </a:r>
            <a:r>
              <a:rPr lang="ru-RU" sz="2800" dirty="0" err="1"/>
              <a:t>страждають</a:t>
            </a:r>
            <a:r>
              <a:rPr lang="ru-RU" sz="2800" dirty="0"/>
              <a:t> </a:t>
            </a:r>
            <a:r>
              <a:rPr lang="ru-RU" sz="2800" dirty="0" err="1"/>
              <a:t>від</a:t>
            </a:r>
            <a:r>
              <a:rPr lang="ru-RU" sz="2800" dirty="0"/>
              <a:t> хвороб</a:t>
            </a:r>
          </a:p>
          <a:p>
            <a:r>
              <a:rPr lang="ru-RU" sz="2800" dirty="0" err="1"/>
              <a:t>низький</a:t>
            </a:r>
            <a:r>
              <a:rPr lang="ru-RU" sz="2800" dirty="0"/>
              <a:t> </a:t>
            </a:r>
            <a:r>
              <a:rPr lang="ru-RU" sz="2800" dirty="0" err="1"/>
              <a:t>рівень</a:t>
            </a:r>
            <a:r>
              <a:rPr lang="ru-RU" sz="2800" dirty="0"/>
              <a:t> </a:t>
            </a:r>
            <a:r>
              <a:rPr lang="ru-RU" sz="2800" dirty="0" err="1"/>
              <a:t>інтелекту</a:t>
            </a:r>
            <a:r>
              <a:rPr lang="ru-RU" sz="2800" dirty="0"/>
              <a:t> та </a:t>
            </a:r>
            <a:r>
              <a:rPr lang="ru-RU" sz="2800" dirty="0" err="1"/>
              <a:t>труднощі</a:t>
            </a:r>
            <a:r>
              <a:rPr lang="ru-RU" sz="2800" dirty="0"/>
              <a:t> в </a:t>
            </a:r>
            <a:r>
              <a:rPr lang="ru-RU" sz="2800" dirty="0" err="1"/>
              <a:t>навчанні</a:t>
            </a:r>
            <a:endParaRPr lang="ru-RU" sz="2800" dirty="0"/>
          </a:p>
          <a:p>
            <a:r>
              <a:rPr lang="ru-RU" sz="2800" dirty="0" err="1"/>
              <a:t>мають</a:t>
            </a:r>
            <a:r>
              <a:rPr lang="ru-RU" sz="2800" dirty="0"/>
              <a:t> </a:t>
            </a:r>
            <a:r>
              <a:rPr lang="ru-RU" sz="2800" dirty="0" err="1"/>
              <a:t>погані</a:t>
            </a:r>
            <a:r>
              <a:rPr lang="ru-RU" sz="2800" dirty="0"/>
              <a:t> </a:t>
            </a:r>
            <a:r>
              <a:rPr lang="ru-RU" sz="2800" dirty="0" err="1"/>
              <a:t>соціальні</a:t>
            </a:r>
            <a:r>
              <a:rPr lang="ru-RU" sz="2800" dirty="0"/>
              <a:t> </a:t>
            </a:r>
            <a:r>
              <a:rPr lang="ru-RU" sz="2800" dirty="0" err="1"/>
              <a:t>навички</a:t>
            </a:r>
            <a:endParaRPr lang="ru-RU" sz="2800" dirty="0"/>
          </a:p>
        </p:txBody>
      </p:sp>
    </p:spTree>
    <p:extLst>
      <p:ext uri="{BB962C8B-B14F-4D97-AF65-F5344CB8AC3E}">
        <p14:creationId xmlns:p14="http://schemas.microsoft.com/office/powerpoint/2010/main" xmlns="" val="397931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74618" y="221674"/>
            <a:ext cx="10229994" cy="5813366"/>
          </a:xfrm>
        </p:spPr>
        <p:txBody>
          <a:bodyPr>
            <a:normAutofit fontScale="92500" lnSpcReduction="20000"/>
          </a:bodyPr>
          <a:lstStyle/>
          <a:p>
            <a:pPr marL="0" lvl="0" indent="0">
              <a:buNone/>
            </a:pPr>
            <a:endParaRPr lang="uk-UA" dirty="0"/>
          </a:p>
          <a:p>
            <a:pPr algn="just"/>
            <a:r>
              <a:rPr lang="uk-UA" sz="2200" dirty="0">
                <a:solidFill>
                  <a:srgbClr val="002060"/>
                </a:solidFill>
                <a:latin typeface="Times New Roman" pitchFamily="18" charset="0"/>
                <a:cs typeface="Times New Roman" pitchFamily="18" charset="0"/>
              </a:rPr>
              <a:t>Якщо взяти до уваги </a:t>
            </a:r>
            <a:r>
              <a:rPr lang="uk-UA" sz="2200" b="1" dirty="0">
                <a:solidFill>
                  <a:srgbClr val="C00000"/>
                </a:solidFill>
                <a:latin typeface="Times New Roman" pitchFamily="18" charset="0"/>
                <a:cs typeface="Times New Roman" pitchFamily="18" charset="0"/>
              </a:rPr>
              <a:t>екологічний аспект </a:t>
            </a:r>
            <a:r>
              <a:rPr lang="uk-UA" sz="2200" dirty="0">
                <a:solidFill>
                  <a:srgbClr val="002060"/>
                </a:solidFill>
                <a:latin typeface="Times New Roman" pitchFamily="18" charset="0"/>
                <a:cs typeface="Times New Roman" pitchFamily="18" charset="0"/>
              </a:rPr>
              <a:t>безпеки освітнього </a:t>
            </a:r>
            <a:r>
              <a:rPr lang="uk-UA" sz="2200" dirty="0" smtClean="0">
                <a:solidFill>
                  <a:srgbClr val="002060"/>
                </a:solidFill>
                <a:latin typeface="Times New Roman" pitchFamily="18" charset="0"/>
                <a:cs typeface="Times New Roman" pitchFamily="18" charset="0"/>
              </a:rPr>
              <a:t>середовища  </a:t>
            </a:r>
            <a:r>
              <a:rPr lang="uk-UA" sz="2200" dirty="0" err="1" smtClean="0">
                <a:solidFill>
                  <a:srgbClr val="002060"/>
                </a:solidFill>
                <a:latin typeface="Times New Roman" pitchFamily="18" charset="0"/>
                <a:cs typeface="Times New Roman" pitchFamily="18" charset="0"/>
              </a:rPr>
              <a:t>-«систему</a:t>
            </a:r>
            <a:r>
              <a:rPr lang="uk-UA" sz="2200" dirty="0" smtClean="0">
                <a:solidFill>
                  <a:srgbClr val="002060"/>
                </a:solidFill>
                <a:latin typeface="Times New Roman" pitchFamily="18" charset="0"/>
                <a:cs typeface="Times New Roman" pitchFamily="18" charset="0"/>
              </a:rPr>
              <a:t> </a:t>
            </a:r>
            <a:r>
              <a:rPr lang="uk-UA" sz="2200" dirty="0">
                <a:solidFill>
                  <a:srgbClr val="002060"/>
                </a:solidFill>
                <a:latin typeface="Times New Roman" pitchFamily="18" charset="0"/>
                <a:cs typeface="Times New Roman" pitchFamily="18" charset="0"/>
              </a:rPr>
              <a:t>психолого-педагогічних умов, впливів і можливостей, які забезпечують </a:t>
            </a:r>
            <a:r>
              <a:rPr lang="uk-UA" sz="2200" b="1" dirty="0">
                <a:solidFill>
                  <a:srgbClr val="002060"/>
                </a:solidFill>
                <a:latin typeface="Times New Roman" pitchFamily="18" charset="0"/>
                <a:cs typeface="Times New Roman" pitchFamily="18" charset="0"/>
              </a:rPr>
              <a:t>захищеність особистості від негативного впливу екологічних факторів, що визначають оптимальність взаємодії зі світом природи</a:t>
            </a:r>
            <a:r>
              <a:rPr lang="uk-UA" sz="2200" dirty="0">
                <a:solidFill>
                  <a:srgbClr val="002060"/>
                </a:solidFill>
                <a:latin typeface="Times New Roman" pitchFamily="18" charset="0"/>
                <a:cs typeface="Times New Roman" pitchFamily="18" charset="0"/>
              </a:rPr>
              <a:t>» . </a:t>
            </a:r>
            <a:endParaRPr lang="uk-UA" sz="2200" dirty="0" smtClean="0">
              <a:solidFill>
                <a:srgbClr val="002060"/>
              </a:solidFill>
              <a:latin typeface="Times New Roman" pitchFamily="18" charset="0"/>
              <a:cs typeface="Times New Roman" pitchFamily="18" charset="0"/>
            </a:endParaRPr>
          </a:p>
          <a:p>
            <a:pPr>
              <a:lnSpc>
                <a:spcPct val="120000"/>
              </a:lnSpc>
            </a:pPr>
            <a:r>
              <a:rPr lang="ru-RU" sz="2200" dirty="0">
                <a:solidFill>
                  <a:srgbClr val="002060"/>
                </a:solidFill>
                <a:latin typeface="Times New Roman" pitchFamily="18" charset="0"/>
                <a:cs typeface="Times New Roman" pitchFamily="18" charset="0"/>
              </a:rPr>
              <a:t>У</a:t>
            </a:r>
            <a:r>
              <a:rPr lang="ru-RU" sz="2200" dirty="0" smtClean="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змісті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навчальних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предметів</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має</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переважати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матеріал</a:t>
            </a:r>
            <a:r>
              <a:rPr lang="ru-RU" sz="2200" dirty="0">
                <a:solidFill>
                  <a:srgbClr val="002060"/>
                </a:solidFill>
                <a:latin typeface="Times New Roman" pitchFamily="18" charset="0"/>
                <a:cs typeface="Times New Roman" pitchFamily="18" charset="0"/>
              </a:rPr>
              <a:t> про правила </a:t>
            </a:r>
            <a:r>
              <a:rPr lang="ru-RU" sz="2200" dirty="0" err="1">
                <a:solidFill>
                  <a:srgbClr val="002060"/>
                </a:solidFill>
                <a:latin typeface="Times New Roman" pitchFamily="18" charset="0"/>
                <a:cs typeface="Times New Roman" pitchFamily="18" charset="0"/>
              </a:rPr>
              <a:t>поведінки</a:t>
            </a:r>
            <a:r>
              <a:rPr lang="ru-RU" sz="2200" dirty="0">
                <a:solidFill>
                  <a:srgbClr val="002060"/>
                </a:solidFill>
                <a:latin typeface="Times New Roman" pitchFamily="18" charset="0"/>
                <a:cs typeface="Times New Roman" pitchFamily="18" charset="0"/>
              </a:rPr>
              <a:t> в </a:t>
            </a:r>
            <a:r>
              <a:rPr lang="ru-RU" sz="2200" dirty="0" err="1">
                <a:solidFill>
                  <a:srgbClr val="002060"/>
                </a:solidFill>
                <a:latin typeface="Times New Roman" pitchFamily="18" charset="0"/>
                <a:cs typeface="Times New Roman" pitchFamily="18" charset="0"/>
              </a:rPr>
              <a:t>природі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проводитися</a:t>
            </a:r>
            <a:r>
              <a:rPr lang="ru-RU" sz="2200" dirty="0">
                <a:solidFill>
                  <a:srgbClr val="002060"/>
                </a:solidFill>
                <a:latin typeface="Times New Roman" pitchFamily="18" charset="0"/>
                <a:cs typeface="Times New Roman" pitchFamily="18" charset="0"/>
              </a:rPr>
              <a:t> посильна </a:t>
            </a:r>
            <a:r>
              <a:rPr lang="ru-RU" sz="2200" dirty="0" err="1">
                <a:solidFill>
                  <a:srgbClr val="002060"/>
                </a:solidFill>
                <a:latin typeface="Times New Roman" pitchFamily="18" charset="0"/>
                <a:cs typeface="Times New Roman" pitchFamily="18" charset="0"/>
              </a:rPr>
              <a:t>природоохоронна</a:t>
            </a:r>
            <a:r>
              <a:rPr lang="ru-RU" sz="2200" dirty="0">
                <a:solidFill>
                  <a:srgbClr val="002060"/>
                </a:solidFill>
                <a:latin typeface="Times New Roman" pitchFamily="18" charset="0"/>
                <a:cs typeface="Times New Roman" pitchFamily="18" charset="0"/>
              </a:rPr>
              <a:t> робота, тому </a:t>
            </a:r>
            <a:r>
              <a:rPr lang="ru-RU" sz="2200" dirty="0" err="1">
                <a:solidFill>
                  <a:srgbClr val="002060"/>
                </a:solidFill>
                <a:latin typeface="Times New Roman" pitchFamily="18" charset="0"/>
                <a:cs typeface="Times New Roman" pitchFamily="18" charset="0"/>
              </a:rPr>
              <a:t>зв’язок</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дітей</a:t>
            </a:r>
            <a:r>
              <a:rPr lang="ru-RU" sz="2200" dirty="0">
                <a:solidFill>
                  <a:srgbClr val="002060"/>
                </a:solidFill>
                <a:latin typeface="Times New Roman" pitchFamily="18" charset="0"/>
                <a:cs typeface="Times New Roman" pitchFamily="18" charset="0"/>
              </a:rPr>
              <a:t> з </a:t>
            </a:r>
            <a:r>
              <a:rPr lang="ru-RU" sz="2200" dirty="0" err="1">
                <a:solidFill>
                  <a:srgbClr val="002060"/>
                </a:solidFill>
                <a:latin typeface="Times New Roman" pitchFamily="18" charset="0"/>
                <a:cs typeface="Times New Roman" pitchFamily="18" charset="0"/>
              </a:rPr>
              <a:t>природним</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оточенням</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має</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проходити</a:t>
            </a:r>
            <a:r>
              <a:rPr lang="ru-RU" sz="2200" dirty="0">
                <a:solidFill>
                  <a:srgbClr val="002060"/>
                </a:solidFill>
                <a:latin typeface="Times New Roman" pitchFamily="18" charset="0"/>
                <a:cs typeface="Times New Roman" pitchFamily="18" charset="0"/>
              </a:rPr>
              <a:t> у </a:t>
            </a:r>
            <a:r>
              <a:rPr lang="ru-RU" sz="2200" dirty="0" err="1">
                <a:solidFill>
                  <a:srgbClr val="002060"/>
                </a:solidFill>
                <a:latin typeface="Times New Roman" pitchFamily="18" charset="0"/>
                <a:cs typeface="Times New Roman" pitchFamily="18" charset="0"/>
              </a:rPr>
              <a:t>вигляді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подорожі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туристичного</a:t>
            </a:r>
            <a:r>
              <a:rPr lang="ru-RU" sz="2200" dirty="0">
                <a:solidFill>
                  <a:srgbClr val="002060"/>
                </a:solidFill>
                <a:latin typeface="Times New Roman" pitchFamily="18" charset="0"/>
                <a:cs typeface="Times New Roman" pitchFamily="18" charset="0"/>
              </a:rPr>
              <a:t> походу, </a:t>
            </a:r>
            <a:r>
              <a:rPr lang="ru-RU" sz="2200" dirty="0" err="1">
                <a:solidFill>
                  <a:srgbClr val="002060"/>
                </a:solidFill>
                <a:latin typeface="Times New Roman" pitchFamily="18" charset="0"/>
                <a:cs typeface="Times New Roman" pitchFamily="18" charset="0"/>
              </a:rPr>
              <a:t>екскурсії</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Залучення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учнів</a:t>
            </a:r>
            <a:r>
              <a:rPr lang="ru-RU" sz="2200" dirty="0">
                <a:solidFill>
                  <a:srgbClr val="002060"/>
                </a:solidFill>
                <a:latin typeface="Times New Roman" pitchFamily="18" charset="0"/>
                <a:cs typeface="Times New Roman" pitchFamily="18" charset="0"/>
              </a:rPr>
              <a:t> до </a:t>
            </a:r>
            <a:r>
              <a:rPr lang="ru-RU" sz="2200" dirty="0" err="1">
                <a:solidFill>
                  <a:srgbClr val="002060"/>
                </a:solidFill>
                <a:latin typeface="Times New Roman" pitchFamily="18" charset="0"/>
                <a:cs typeface="Times New Roman" pitchFamily="18" charset="0"/>
              </a:rPr>
              <a:t>виконання</a:t>
            </a:r>
            <a:r>
              <a:rPr lang="ru-RU" sz="2200" dirty="0">
                <a:solidFill>
                  <a:srgbClr val="002060"/>
                </a:solidFill>
                <a:latin typeface="Times New Roman" pitchFamily="18" charset="0"/>
                <a:cs typeface="Times New Roman" pitchFamily="18" charset="0"/>
              </a:rPr>
              <a:t> таких </a:t>
            </a:r>
            <a:r>
              <a:rPr lang="ru-RU" sz="2200" dirty="0" err="1">
                <a:solidFill>
                  <a:srgbClr val="002060"/>
                </a:solidFill>
                <a:latin typeface="Times New Roman" pitchFamily="18" charset="0"/>
                <a:cs typeface="Times New Roman" pitchFamily="18" charset="0"/>
              </a:rPr>
              <a:t>конкретних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природоохоронних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заходів</a:t>
            </a:r>
            <a:r>
              <a:rPr lang="ru-RU" sz="2200" dirty="0">
                <a:solidFill>
                  <a:srgbClr val="002060"/>
                </a:solidFill>
                <a:latin typeface="Times New Roman" pitchFamily="18" charset="0"/>
                <a:cs typeface="Times New Roman" pitchFamily="18" charset="0"/>
              </a:rPr>
              <a:t>, як </a:t>
            </a:r>
            <a:r>
              <a:rPr lang="ru-RU" sz="2200" dirty="0" err="1">
                <a:solidFill>
                  <a:srgbClr val="002060"/>
                </a:solidFill>
                <a:latin typeface="Times New Roman" pitchFamily="18" charset="0"/>
                <a:cs typeface="Times New Roman" pitchFamily="18" charset="0"/>
              </a:rPr>
              <a:t>здійснення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моніторингу</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довкілля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екологічні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конкурси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вікторини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ігри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виконання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творчих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завдань</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екологічного</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спрямування</a:t>
            </a:r>
            <a:r>
              <a:rPr lang="ru-RU" sz="2200" dirty="0">
                <a:solidFill>
                  <a:srgbClr val="002060"/>
                </a:solidFill>
                <a:latin typeface="Times New Roman" pitchFamily="18" charset="0"/>
                <a:cs typeface="Times New Roman" pitchFamily="18" charset="0"/>
              </a:rPr>
              <a:t> дозволять </a:t>
            </a:r>
            <a:r>
              <a:rPr lang="ru-RU" sz="2200" dirty="0" err="1">
                <a:solidFill>
                  <a:srgbClr val="002060"/>
                </a:solidFill>
                <a:latin typeface="Times New Roman" pitchFamily="18" charset="0"/>
                <a:cs typeface="Times New Roman" pitchFamily="18" charset="0"/>
              </a:rPr>
              <a:t>учителеві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найкраще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виявити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пізнавальні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екологічні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інтереси</a:t>
            </a:r>
            <a:r>
              <a:rPr lang="ru-RU" sz="2200" dirty="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школярів</a:t>
            </a:r>
            <a:r>
              <a:rPr lang="ru-RU" sz="2200" dirty="0" smtClean="0">
                <a:solidFill>
                  <a:srgbClr val="002060"/>
                </a:solidFill>
                <a:latin typeface="Times New Roman" pitchFamily="18" charset="0"/>
                <a:cs typeface="Times New Roman" pitchFamily="18" charset="0"/>
              </a:rPr>
              <a:t>.</a:t>
            </a:r>
            <a:endParaRPr lang="uk-UA" sz="2200" dirty="0">
              <a:solidFill>
                <a:srgbClr val="002060"/>
              </a:solidFill>
              <a:latin typeface="Times New Roman" pitchFamily="18" charset="0"/>
              <a:cs typeface="Times New Roman" pitchFamily="18" charset="0"/>
            </a:endParaRPr>
          </a:p>
          <a:p>
            <a:pPr algn="just"/>
            <a:r>
              <a:rPr lang="uk-UA" sz="2200" dirty="0">
                <a:solidFill>
                  <a:srgbClr val="002060"/>
                </a:solidFill>
                <a:latin typeface="Times New Roman" pitchFamily="18" charset="0"/>
                <a:cs typeface="Times New Roman" pitchFamily="18" charset="0"/>
              </a:rPr>
              <a:t>Не менш важливим є й </a:t>
            </a:r>
            <a:r>
              <a:rPr lang="uk-UA" sz="2200" b="1" dirty="0">
                <a:solidFill>
                  <a:srgbClr val="C00000"/>
                </a:solidFill>
                <a:latin typeface="Times New Roman" pitchFamily="18" charset="0"/>
                <a:cs typeface="Times New Roman" pitchFamily="18" charset="0"/>
              </a:rPr>
              <a:t>інформаційна частина </a:t>
            </a:r>
            <a:r>
              <a:rPr lang="uk-UA" sz="2200" dirty="0">
                <a:solidFill>
                  <a:srgbClr val="002060"/>
                </a:solidFill>
                <a:latin typeface="Times New Roman" pitchFamily="18" charset="0"/>
                <a:cs typeface="Times New Roman" pitchFamily="18" charset="0"/>
              </a:rPr>
              <a:t>безпеки освітнього середовища, яка через застосування </a:t>
            </a:r>
            <a:r>
              <a:rPr lang="uk-UA" sz="2200" dirty="0" err="1">
                <a:solidFill>
                  <a:srgbClr val="002060"/>
                </a:solidFill>
                <a:latin typeface="Times New Roman" pitchFamily="18" charset="0"/>
                <a:cs typeface="Times New Roman" pitchFamily="18" charset="0"/>
              </a:rPr>
              <a:t>інформаційно-</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комунікаційних</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технологій</a:t>
            </a:r>
            <a:r>
              <a:rPr lang="uk-UA" sz="2200" dirty="0">
                <a:solidFill>
                  <a:srgbClr val="002060"/>
                </a:solidFill>
                <a:latin typeface="Times New Roman" pitchFamily="18" charset="0"/>
                <a:cs typeface="Times New Roman" pitchFamily="18" charset="0"/>
              </a:rPr>
              <a:t> в освіті здійснює </a:t>
            </a:r>
            <a:r>
              <a:rPr lang="uk-UA" sz="2200" dirty="0" err="1">
                <a:solidFill>
                  <a:srgbClr val="002060"/>
                </a:solidFill>
                <a:latin typeface="Times New Roman" pitchFamily="18" charset="0"/>
                <a:cs typeface="Times New Roman" pitchFamily="18" charset="0"/>
              </a:rPr>
              <a:t>масовий</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глобальний</a:t>
            </a:r>
            <a:r>
              <a:rPr lang="uk-UA" sz="2200" dirty="0">
                <a:solidFill>
                  <a:srgbClr val="002060"/>
                </a:solidFill>
                <a:latin typeface="Times New Roman" pitchFamily="18" charset="0"/>
                <a:cs typeface="Times New Roman" pitchFamily="18" charset="0"/>
              </a:rPr>
              <a:t> вплив на особистість . Серед негативного впливу інформації на сучасне освітнє середовище: відсутність належних механізмів контролю якості інформації̈, </a:t>
            </a:r>
            <a:r>
              <a:rPr lang="uk-UA" sz="2200" dirty="0" err="1">
                <a:solidFill>
                  <a:srgbClr val="002060"/>
                </a:solidFill>
                <a:latin typeface="Times New Roman" pitchFamily="18" charset="0"/>
                <a:cs typeface="Times New Roman" pitchFamily="18" charset="0"/>
              </a:rPr>
              <a:t>доступної</a:t>
            </a:r>
            <a:r>
              <a:rPr lang="uk-UA" sz="2200" dirty="0">
                <a:solidFill>
                  <a:srgbClr val="002060"/>
                </a:solidFill>
                <a:latin typeface="Times New Roman" pitchFamily="18" charset="0"/>
                <a:cs typeface="Times New Roman" pitchFamily="18" charset="0"/>
              </a:rPr>
              <a:t> через сучасні </a:t>
            </a:r>
            <a:r>
              <a:rPr lang="uk-UA" sz="2200" dirty="0" err="1">
                <a:solidFill>
                  <a:srgbClr val="002060"/>
                </a:solidFill>
                <a:latin typeface="Times New Roman" pitchFamily="18" charset="0"/>
                <a:cs typeface="Times New Roman" pitchFamily="18" charset="0"/>
              </a:rPr>
              <a:t>телекомунікаційні</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технології</a:t>
            </a:r>
            <a:r>
              <a:rPr lang="uk-UA" sz="2200" dirty="0">
                <a:solidFill>
                  <a:srgbClr val="002060"/>
                </a:solidFill>
                <a:latin typeface="Times New Roman" pitchFamily="18" charset="0"/>
                <a:cs typeface="Times New Roman" pitchFamily="18" charset="0"/>
              </a:rPr>
              <a:t>, що породжує проникнення в </a:t>
            </a:r>
            <a:r>
              <a:rPr lang="uk-UA" sz="2200" dirty="0" err="1">
                <a:solidFill>
                  <a:srgbClr val="002060"/>
                </a:solidFill>
                <a:latin typeface="Times New Roman" pitchFamily="18" charset="0"/>
                <a:cs typeface="Times New Roman" pitchFamily="18" charset="0"/>
              </a:rPr>
              <a:t>освітній</a:t>
            </a:r>
            <a:r>
              <a:rPr lang="uk-UA" sz="2200" dirty="0">
                <a:solidFill>
                  <a:srgbClr val="002060"/>
                </a:solidFill>
                <a:latin typeface="Times New Roman" pitchFamily="18" charset="0"/>
                <a:cs typeface="Times New Roman" pitchFamily="18" charset="0"/>
              </a:rPr>
              <a:t> простір великого обсягу </a:t>
            </a:r>
            <a:r>
              <a:rPr lang="uk-UA" sz="2200" dirty="0" err="1">
                <a:solidFill>
                  <a:srgbClr val="002060"/>
                </a:solidFill>
                <a:latin typeface="Times New Roman" pitchFamily="18" charset="0"/>
                <a:cs typeface="Times New Roman" pitchFamily="18" charset="0"/>
              </a:rPr>
              <a:t>недостовірної</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інформації</a:t>
            </a:r>
            <a:r>
              <a:rPr lang="uk-UA" sz="2200" dirty="0">
                <a:solidFill>
                  <a:srgbClr val="002060"/>
                </a:solidFill>
                <a:latin typeface="Times New Roman" pitchFamily="18" charset="0"/>
                <a:cs typeface="Times New Roman" pitchFamily="18" charset="0"/>
              </a:rPr>
              <a:t>; </a:t>
            </a:r>
            <a:r>
              <a:rPr lang="uk-UA" sz="2200" b="1" dirty="0">
                <a:solidFill>
                  <a:srgbClr val="002060"/>
                </a:solidFill>
                <a:latin typeface="Times New Roman" pitchFamily="18" charset="0"/>
                <a:cs typeface="Times New Roman" pitchFamily="18" charset="0"/>
              </a:rPr>
              <a:t>неконтрольоване проникнення інформації сумнівного, агресивного змісту, яка може сприяти виникненню насильства, </a:t>
            </a:r>
            <a:r>
              <a:rPr lang="uk-UA" sz="2200" b="1" dirty="0" err="1">
                <a:solidFill>
                  <a:srgbClr val="002060"/>
                </a:solidFill>
                <a:latin typeface="Times New Roman" pitchFamily="18" charset="0"/>
                <a:cs typeface="Times New Roman" pitchFamily="18" charset="0"/>
              </a:rPr>
              <a:t>булінгу</a:t>
            </a:r>
            <a:r>
              <a:rPr lang="uk-UA" sz="2200" b="1" dirty="0">
                <a:solidFill>
                  <a:srgbClr val="002060"/>
                </a:solidFill>
                <a:latin typeface="Times New Roman" pitchFamily="18" charset="0"/>
                <a:cs typeface="Times New Roman" pitchFamily="18" charset="0"/>
              </a:rPr>
              <a:t>, </a:t>
            </a:r>
            <a:r>
              <a:rPr lang="uk-UA" sz="2200" b="1" dirty="0" err="1">
                <a:solidFill>
                  <a:srgbClr val="002060"/>
                </a:solidFill>
                <a:latin typeface="Times New Roman" pitchFamily="18" charset="0"/>
                <a:cs typeface="Times New Roman" pitchFamily="18" charset="0"/>
              </a:rPr>
              <a:t>кібербулінгу</a:t>
            </a:r>
            <a:r>
              <a:rPr lang="uk-UA" sz="2200" b="1" dirty="0">
                <a:solidFill>
                  <a:srgbClr val="002060"/>
                </a:solidFill>
                <a:latin typeface="Times New Roman" pitchFamily="18" charset="0"/>
                <a:cs typeface="Times New Roman" pitchFamily="18" charset="0"/>
              </a:rPr>
              <a:t> тощо</a:t>
            </a:r>
            <a:r>
              <a:rPr lang="uk-UA" sz="2200" dirty="0">
                <a:solidFill>
                  <a:srgbClr val="002060"/>
                </a:solidFill>
                <a:latin typeface="Times New Roman" pitchFamily="18" charset="0"/>
                <a:cs typeface="Times New Roman" pitchFamily="18" charset="0"/>
              </a:rPr>
              <a:t>.</a:t>
            </a:r>
          </a:p>
          <a:p>
            <a:pPr marL="0" indent="0">
              <a:buNone/>
            </a:pPr>
            <a:endParaRPr lang="uk-UA" sz="2200" dirty="0">
              <a:latin typeface="Times New Roman" pitchFamily="18" charset="0"/>
              <a:cs typeface="Times New Roman" pitchFamily="18" charset="0"/>
            </a:endParaRPr>
          </a:p>
        </p:txBody>
      </p:sp>
      <p:pic>
        <p:nvPicPr>
          <p:cNvPr id="4100" name="Picture 4" descr="Картинки по запросу &quot;екологічно безпечним освітнє середовище&quot;&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98106" y="1580178"/>
            <a:ext cx="697779" cy="514031"/>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31978" y="4974648"/>
            <a:ext cx="2260022" cy="1883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8960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380" y="651817"/>
            <a:ext cx="10806547" cy="4820727"/>
          </a:xfrm>
        </p:spPr>
        <p:txBody>
          <a:bodyPr>
            <a:normAutofit fontScale="90000"/>
          </a:bodyPr>
          <a:lstStyle/>
          <a:p>
            <a:r>
              <a:rPr lang="uk-UA" sz="2700" b="1" i="1" dirty="0" smtClean="0">
                <a:solidFill>
                  <a:srgbClr val="C00000"/>
                </a:solidFill>
                <a:latin typeface="Times New Roman" pitchFamily="18" charset="0"/>
                <a:cs typeface="Times New Roman" pitchFamily="18" charset="0"/>
              </a:rPr>
              <a:t>                         Що </a:t>
            </a:r>
            <a:r>
              <a:rPr lang="uk-UA" sz="2700" b="1" i="1" dirty="0">
                <a:solidFill>
                  <a:srgbClr val="C00000"/>
                </a:solidFill>
                <a:latin typeface="Times New Roman" pitchFamily="18" charset="0"/>
                <a:cs typeface="Times New Roman" pitchFamily="18" charset="0"/>
              </a:rPr>
              <a:t>впливає на безпечне освітнє середовище</a:t>
            </a:r>
            <a:r>
              <a:rPr lang="uk-UA" sz="2700" b="1" i="1" dirty="0" smtClean="0">
                <a:solidFill>
                  <a:srgbClr val="C00000"/>
                </a:solidFill>
                <a:latin typeface="Times New Roman" pitchFamily="18" charset="0"/>
                <a:cs typeface="Times New Roman" pitchFamily="18" charset="0"/>
              </a:rPr>
              <a:t>?</a:t>
            </a: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2700" b="1" i="1" dirty="0" smtClean="0">
                <a:solidFill>
                  <a:srgbClr val="0070C0"/>
                </a:solidFill>
                <a:latin typeface="Times New Roman" pitchFamily="18" charset="0"/>
                <a:cs typeface="Times New Roman" pitchFamily="18" charset="0"/>
              </a:rPr>
              <a:t>1</a:t>
            </a:r>
            <a:r>
              <a:rPr lang="uk-UA" sz="2700" b="1" i="1" dirty="0">
                <a:solidFill>
                  <a:srgbClr val="0070C0"/>
                </a:solidFill>
                <a:latin typeface="Times New Roman" pitchFamily="18" charset="0"/>
                <a:cs typeface="Times New Roman" pitchFamily="18" charset="0"/>
              </a:rPr>
              <a:t>. Якість міжособистісних відносин – </a:t>
            </a:r>
            <a:r>
              <a:rPr lang="uk-UA" sz="2700" b="1" dirty="0">
                <a:solidFill>
                  <a:srgbClr val="0070C0"/>
                </a:solidFill>
                <a:latin typeface="Times New Roman" pitchFamily="18" charset="0"/>
                <a:cs typeface="Times New Roman" pitchFamily="18" charset="0"/>
              </a:rPr>
              <a:t>позитивні фактори</a:t>
            </a:r>
            <a:r>
              <a:rPr lang="uk-UA" sz="2700" dirty="0">
                <a:solidFill>
                  <a:srgbClr val="0070C0"/>
                </a:solidFill>
                <a:latin typeface="Times New Roman" pitchFamily="18" charset="0"/>
                <a:cs typeface="Times New Roman" pitchFamily="18" charset="0"/>
              </a:rPr>
              <a:t> </a:t>
            </a:r>
            <a:r>
              <a:rPr lang="uk-UA" sz="2700" dirty="0">
                <a:latin typeface="Times New Roman" pitchFamily="18" charset="0"/>
                <a:cs typeface="Times New Roman" pitchFamily="18" charset="0"/>
              </a:rPr>
              <a:t>(довіра, </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доброзичливість, схвалення, толерантність); </a:t>
            </a:r>
            <a:r>
              <a:rPr lang="uk-UA" altLang="uk-UA"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негативні фактори </a:t>
            </a:r>
            <a:r>
              <a:rPr lang="uk-UA" altLang="uk-UA"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агресивність, конфліктність, ворожість, </a:t>
            </a:r>
            <a:r>
              <a:rPr lang="uk-UA" altLang="uk-U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маніпулятивність</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altLang="uk-UA" sz="2700" dirty="0">
                <a:solidFill>
                  <a:schemeClr val="tx1"/>
                </a:solidFill>
                <a:latin typeface="Times New Roman" pitchFamily="18" charset="0"/>
                <a:cs typeface="Times New Roman" pitchFamily="18" charset="0"/>
              </a:rPr>
              <a:t/>
            </a:r>
            <a:br>
              <a:rPr lang="uk-UA" altLang="uk-UA" sz="2700" dirty="0">
                <a:solidFill>
                  <a:schemeClr val="tx1"/>
                </a:solidFill>
                <a:latin typeface="Times New Roman" pitchFamily="18" charset="0"/>
                <a:cs typeface="Times New Roman" pitchFamily="18" charset="0"/>
              </a:rPr>
            </a:br>
            <a:r>
              <a:rPr lang="uk-UA" altLang="uk-UA" sz="27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Захищеність в освітньому середовищі</a:t>
            </a:r>
            <a:r>
              <a:rPr lang="uk-UA" altLang="uk-UA"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оцінка </a:t>
            </a:r>
            <a:r>
              <a:rPr lang="uk-UA" altLang="uk-UA"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відсутності насильства у всіх його видах, формах для всіх учасників освітнього простору.</a:t>
            </a:r>
            <a:r>
              <a:rPr lang="uk-UA" altLang="uk-UA" sz="2700" dirty="0">
                <a:solidFill>
                  <a:schemeClr val="tx1"/>
                </a:solidFill>
                <a:latin typeface="Times New Roman" pitchFamily="18" charset="0"/>
                <a:cs typeface="Times New Roman" pitchFamily="18" charset="0"/>
              </a:rPr>
              <a:t/>
            </a:r>
            <a:br>
              <a:rPr lang="uk-UA" altLang="uk-UA" sz="2700" dirty="0">
                <a:solidFill>
                  <a:schemeClr val="tx1"/>
                </a:solidFill>
                <a:latin typeface="Times New Roman" pitchFamily="18" charset="0"/>
                <a:cs typeface="Times New Roman" pitchFamily="18" charset="0"/>
              </a:rPr>
            </a:b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того, щоб унеможливити насильство та створити безпечне освітнє середовище, кожен учасник навчально-виховного процесу повинен мати </a:t>
            </a:r>
            <a:r>
              <a:rPr lang="uk-UA" sz="2700" dirty="0">
                <a:latin typeface="Times New Roman" pitchFamily="18" charset="0"/>
                <a:cs typeface="Times New Roman" pitchFamily="18" charset="0"/>
              </a:rPr>
              <a:t>уявлення не тільки про те, що вважається насильством, але й про те, як мінімізувати ризики та небезпеки, і в результаті, створити умови для </a:t>
            </a:r>
            <a:r>
              <a:rPr lang="uk-UA" sz="2700" dirty="0" err="1">
                <a:latin typeface="Times New Roman" pitchFamily="18" charset="0"/>
                <a:cs typeface="Times New Roman" pitchFamily="18" charset="0"/>
              </a:rPr>
              <a:t>внутрішньої</a:t>
            </a:r>
            <a:r>
              <a:rPr lang="uk-UA" sz="2700" dirty="0">
                <a:latin typeface="Times New Roman" pitchFamily="18" charset="0"/>
                <a:cs typeface="Times New Roman" pitchFamily="18" charset="0"/>
              </a:rPr>
              <a:t> безпеки та безпеки референтного довкілля. А це стає можливим лише завдяки </a:t>
            </a:r>
            <a:r>
              <a:rPr lang="uk-UA" sz="2700" dirty="0" err="1">
                <a:latin typeface="Times New Roman" pitchFamily="18" charset="0"/>
                <a:cs typeface="Times New Roman" pitchFamily="18" charset="0"/>
              </a:rPr>
              <a:t>спільній</a:t>
            </a:r>
            <a:r>
              <a:rPr lang="uk-UA" sz="2700" dirty="0">
                <a:latin typeface="Times New Roman" pitchFamily="18" charset="0"/>
                <a:cs typeface="Times New Roman" pitchFamily="18" charset="0"/>
              </a:rPr>
              <a:t> </a:t>
            </a:r>
            <a:r>
              <a:rPr lang="uk-UA" sz="2700" dirty="0" err="1">
                <a:latin typeface="Times New Roman" pitchFamily="18" charset="0"/>
                <a:cs typeface="Times New Roman" pitchFamily="18" charset="0"/>
              </a:rPr>
              <a:t>цілеспрямованій</a:t>
            </a:r>
            <a:r>
              <a:rPr lang="uk-UA" sz="2700" dirty="0">
                <a:latin typeface="Times New Roman" pitchFamily="18" charset="0"/>
                <a:cs typeface="Times New Roman" pitchFamily="18" charset="0"/>
              </a:rPr>
              <a:t> діяльності педагогів, учнів і батьків.</a:t>
            </a:r>
            <a:br>
              <a:rPr lang="uk-UA" sz="2700" dirty="0">
                <a:latin typeface="Times New Roman" pitchFamily="18" charset="0"/>
                <a:cs typeface="Times New Roman" pitchFamily="18" charset="0"/>
              </a:rPr>
            </a:br>
            <a:r>
              <a:rPr lang="uk-UA" sz="2700" b="1" i="1" dirty="0">
                <a:solidFill>
                  <a:srgbClr val="0070C0"/>
                </a:solidFill>
                <a:latin typeface="Times New Roman" pitchFamily="18" charset="0"/>
                <a:cs typeface="Times New Roman" pitchFamily="18" charset="0"/>
              </a:rPr>
              <a:t>3. Комфортність в освітньому середовищі</a:t>
            </a:r>
            <a:r>
              <a:rPr lang="uk-UA" sz="2700" b="1" dirty="0">
                <a:solidFill>
                  <a:srgbClr val="0070C0"/>
                </a:solidFill>
                <a:latin typeface="Times New Roman" pitchFamily="18" charset="0"/>
                <a:cs typeface="Times New Roman" pitchFamily="18" charset="0"/>
              </a:rPr>
              <a:t> </a:t>
            </a:r>
            <a:r>
              <a:rPr lang="uk-UA" sz="2700" dirty="0">
                <a:latin typeface="Times New Roman" pitchFamily="18" charset="0"/>
                <a:cs typeface="Times New Roman" pitchFamily="18" charset="0"/>
              </a:rPr>
              <a:t>– оцінка емоцій, почуттів та домінуючих переживань у процесі взаємодії дорослих і дітей в освітньому середовищі закладу.</a:t>
            </a:r>
            <a:br>
              <a:rPr lang="uk-UA" sz="2700" dirty="0">
                <a:latin typeface="Times New Roman" pitchFamily="18" charset="0"/>
                <a:cs typeface="Times New Roman" pitchFamily="18" charset="0"/>
              </a:rPr>
            </a:br>
            <a:r>
              <a:rPr lang="uk-UA" sz="2700" dirty="0">
                <a:latin typeface="Times New Roman" pitchFamily="18" charset="0"/>
                <a:cs typeface="Times New Roman" pitchFamily="18" charset="0"/>
              </a:rPr>
              <a:t/>
            </a:r>
            <a:br>
              <a:rPr lang="uk-UA" sz="2700" dirty="0">
                <a:latin typeface="Times New Roman" pitchFamily="18" charset="0"/>
                <a:cs typeface="Times New Roman" pitchFamily="18" charset="0"/>
              </a:rPr>
            </a:br>
            <a:r>
              <a:rPr lang="uk-UA" altLang="uk-UA" sz="2400" dirty="0">
                <a:solidFill>
                  <a:schemeClr val="tx1"/>
                </a:solidFill>
                <a:latin typeface="Times New Roman" pitchFamily="18" charset="0"/>
                <a:cs typeface="Times New Roman" pitchFamily="18" charset="0"/>
              </a:rPr>
              <a:t/>
            </a:r>
            <a:br>
              <a:rPr lang="uk-UA" altLang="uk-UA" sz="2400" dirty="0">
                <a:solidFill>
                  <a:schemeClr val="tx1"/>
                </a:solidFill>
                <a:latin typeface="Times New Roman" pitchFamily="18" charset="0"/>
                <a:cs typeface="Times New Roman" pitchFamily="18" charset="0"/>
              </a:rPr>
            </a:b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314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764" y="360218"/>
            <a:ext cx="10404763" cy="3754582"/>
          </a:xfrm>
        </p:spPr>
        <p:txBody>
          <a:bodyPr>
            <a:normAutofit fontScale="92500" lnSpcReduction="20000"/>
          </a:bodyPr>
          <a:lstStyle/>
          <a:p>
            <a:r>
              <a:rPr lang="uk-UA" sz="2800" b="1" i="1" dirty="0" smtClean="0">
                <a:solidFill>
                  <a:srgbClr val="0070C0"/>
                </a:solidFill>
                <a:latin typeface="Times New Roman" pitchFamily="18" charset="0"/>
                <a:cs typeface="Times New Roman" pitchFamily="18" charset="0"/>
              </a:rPr>
              <a:t>4</a:t>
            </a:r>
            <a:r>
              <a:rPr lang="uk-UA" sz="2800" b="1" i="1" dirty="0">
                <a:solidFill>
                  <a:srgbClr val="0070C0"/>
                </a:solidFill>
                <a:latin typeface="Times New Roman" pitchFamily="18" charset="0"/>
                <a:cs typeface="Times New Roman" pitchFamily="18" charset="0"/>
              </a:rPr>
              <a:t>. Задоволеність освітнім середовищем</a:t>
            </a:r>
            <a:r>
              <a:rPr lang="uk-UA" sz="2800" b="1" dirty="0">
                <a:solidFill>
                  <a:srgbClr val="0070C0"/>
                </a:solidFill>
                <a:latin typeface="Times New Roman" pitchFamily="18" charset="0"/>
                <a:cs typeface="Times New Roman" pitchFamily="18" charset="0"/>
              </a:rPr>
              <a:t> </a:t>
            </a:r>
            <a:r>
              <a:rPr lang="uk-UA" sz="2000" dirty="0">
                <a:latin typeface="Times New Roman" pitchFamily="18" charset="0"/>
                <a:cs typeface="Times New Roman" pitchFamily="18" charset="0"/>
              </a:rPr>
              <a:t>– </a:t>
            </a:r>
            <a:r>
              <a:rPr lang="uk-UA" sz="2000" b="1" dirty="0">
                <a:solidFill>
                  <a:srgbClr val="002060"/>
                </a:solidFill>
                <a:latin typeface="Times New Roman" pitchFamily="18" charset="0"/>
                <a:cs typeface="Times New Roman" pitchFamily="18" charset="0"/>
              </a:rPr>
              <a:t>задоволення базових потреб дитини у:</a:t>
            </a:r>
          </a:p>
          <a:p>
            <a:pPr lvl="0"/>
            <a:r>
              <a:rPr lang="uk-UA" sz="2000" b="1" dirty="0">
                <a:solidFill>
                  <a:srgbClr val="002060"/>
                </a:solidFill>
                <a:latin typeface="Times New Roman" pitchFamily="18" charset="0"/>
                <a:cs typeface="Times New Roman" pitchFamily="18" charset="0"/>
              </a:rPr>
              <a:t>допомозі та підтримці;</a:t>
            </a:r>
          </a:p>
          <a:p>
            <a:pPr lvl="0"/>
            <a:r>
              <a:rPr lang="uk-UA" sz="2000" b="1" dirty="0">
                <a:solidFill>
                  <a:srgbClr val="002060"/>
                </a:solidFill>
                <a:latin typeface="Times New Roman" pitchFamily="18" charset="0"/>
                <a:cs typeface="Times New Roman" pitchFamily="18" charset="0"/>
              </a:rPr>
              <a:t>збереженні та підвищенні її самооцінки;</a:t>
            </a:r>
          </a:p>
          <a:p>
            <a:pPr lvl="0"/>
            <a:r>
              <a:rPr lang="uk-UA" sz="2000" b="1" dirty="0">
                <a:solidFill>
                  <a:srgbClr val="002060"/>
                </a:solidFill>
                <a:latin typeface="Times New Roman" pitchFamily="18" charset="0"/>
                <a:cs typeface="Times New Roman" pitchFamily="18" charset="0"/>
              </a:rPr>
              <a:t>пізнанні та діяльності;</a:t>
            </a:r>
          </a:p>
          <a:p>
            <a:pPr lvl="0"/>
            <a:r>
              <a:rPr lang="uk-UA" sz="2000" b="1" dirty="0">
                <a:solidFill>
                  <a:srgbClr val="002060"/>
                </a:solidFill>
                <a:latin typeface="Times New Roman" pitchFamily="18" charset="0"/>
                <a:cs typeface="Times New Roman" pitchFamily="18" charset="0"/>
              </a:rPr>
              <a:t>розвитку здібностей і можливостей.</a:t>
            </a:r>
          </a:p>
          <a:p>
            <a:r>
              <a:rPr lang="uk-UA" sz="2000" b="1" dirty="0">
                <a:solidFill>
                  <a:srgbClr val="002060"/>
                </a:solidFill>
                <a:latin typeface="Times New Roman" pitchFamily="18" charset="0"/>
                <a:cs typeface="Times New Roman" pitchFamily="18" charset="0"/>
              </a:rPr>
              <a:t>Основними характеристиками процесу взаємодії всіх учасників освітнього середовища є особистісно-довірливе спілкування, а його відсутність спричиняє досить негативні наслідки (емоційний дискомфорт, небажання висловлювати свою точку зору, думку, негативне ставлення до себе, втрата особистої гідності, небажання звертатися по допомогу, ігнорування особистих проблем і труднощів оточуючих дітей і дорослих, неуважність до прохань і пропозицій).</a:t>
            </a:r>
          </a:p>
          <a:p>
            <a:pPr marL="0" indent="0">
              <a:buNone/>
            </a:pPr>
            <a:endParaRPr lang="uk-UA" dirty="0"/>
          </a:p>
          <a:p>
            <a:endParaRPr lang="uk-UA" dirty="0"/>
          </a:p>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8423564" y="4516582"/>
            <a:ext cx="3352799" cy="2341418"/>
          </a:xfrm>
          <a:prstGeom prst="rect">
            <a:avLst/>
          </a:prstGeom>
          <a:noFill/>
          <a:ln w="9525">
            <a:noFill/>
            <a:miter lim="800000"/>
            <a:headEnd/>
            <a:tailEnd/>
          </a:ln>
          <a:effectLst/>
        </p:spPr>
      </p:pic>
      <p:pic>
        <p:nvPicPr>
          <p:cNvPr id="3076" name="Picture 4" descr="C:\Users\КВР\Desktop\фото до пед ради\f4998a26-bf84-4d1f-aa67-0d15d23df026.jpg"/>
          <p:cNvPicPr>
            <a:picLocks noChangeAspect="1" noChangeArrowheads="1"/>
          </p:cNvPicPr>
          <p:nvPr/>
        </p:nvPicPr>
        <p:blipFill>
          <a:blip r:embed="rId3" cstate="print"/>
          <a:srcRect/>
          <a:stretch>
            <a:fillRect/>
          </a:stretch>
        </p:blipFill>
        <p:spPr bwMode="auto">
          <a:xfrm>
            <a:off x="3620100" y="4468415"/>
            <a:ext cx="5038994" cy="2389585"/>
          </a:xfrm>
          <a:prstGeom prst="rect">
            <a:avLst/>
          </a:prstGeom>
          <a:noFill/>
        </p:spPr>
      </p:pic>
      <p:pic>
        <p:nvPicPr>
          <p:cNvPr id="3077" name="Picture 5" descr="C:\Users\КВР\Desktop\фото до пед ради\c376e18e-fe28-4719-b526-f1189c7e4ee1.jpg"/>
          <p:cNvPicPr>
            <a:picLocks noChangeAspect="1" noChangeArrowheads="1"/>
          </p:cNvPicPr>
          <p:nvPr/>
        </p:nvPicPr>
        <p:blipFill>
          <a:blip r:embed="rId4" cstate="print"/>
          <a:srcRect/>
          <a:stretch>
            <a:fillRect/>
          </a:stretch>
        </p:blipFill>
        <p:spPr bwMode="auto">
          <a:xfrm>
            <a:off x="332509" y="4453349"/>
            <a:ext cx="4100946" cy="2404651"/>
          </a:xfrm>
          <a:prstGeom prst="rect">
            <a:avLst/>
          </a:prstGeom>
          <a:noFill/>
        </p:spPr>
      </p:pic>
    </p:spTree>
    <p:extLst>
      <p:ext uri="{BB962C8B-B14F-4D97-AF65-F5344CB8AC3E}">
        <p14:creationId xmlns="" xmlns:p14="http://schemas.microsoft.com/office/powerpoint/2010/main" val="117083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88474" y="983674"/>
            <a:ext cx="10216138" cy="4927548"/>
          </a:xfrm>
        </p:spPr>
        <p:txBody>
          <a:bodyPr>
            <a:normAutofit fontScale="70000" lnSpcReduction="20000"/>
          </a:bodyPr>
          <a:lstStyle/>
          <a:p>
            <a:r>
              <a:rPr lang="uk-UA" sz="2600" b="1" dirty="0">
                <a:solidFill>
                  <a:srgbClr val="002060"/>
                </a:solidFill>
                <a:latin typeface="Times New Roman" pitchFamily="18" charset="0"/>
                <a:cs typeface="Times New Roman" pitchFamily="18" charset="0"/>
              </a:rPr>
              <a:t>Принцип домінування життя людини як головної цінності</a:t>
            </a:r>
            <a:r>
              <a:rPr lang="uk-UA" sz="2600" dirty="0">
                <a:latin typeface="Times New Roman" pitchFamily="18" charset="0"/>
                <a:cs typeface="Times New Roman" pitchFamily="18" charset="0"/>
              </a:rPr>
              <a:t>, що визначає модель мінімальної (необхідної) безпеки, максимально усуває ризики, що загрожують життю як дітей, так і дорослих.</a:t>
            </a:r>
          </a:p>
          <a:p>
            <a:r>
              <a:rPr lang="uk-UA" sz="2600" b="1" dirty="0">
                <a:solidFill>
                  <a:srgbClr val="002060"/>
                </a:solidFill>
                <a:latin typeface="Times New Roman" pitchFamily="18" charset="0"/>
                <a:cs typeface="Times New Roman" pitchFamily="18" charset="0"/>
              </a:rPr>
              <a:t>Принцип регіональної специфіки </a:t>
            </a:r>
            <a:r>
              <a:rPr lang="uk-UA" sz="2600" dirty="0">
                <a:latin typeface="Times New Roman" pitchFamily="18" charset="0"/>
                <a:cs typeface="Times New Roman" pitchFamily="18" charset="0"/>
              </a:rPr>
              <a:t>передбачає під час організації системи безпеки освітнього середовища школи облік небезпек і можливих надзвичайних ситуацій конкретного регіону (міста, області, району).</a:t>
            </a:r>
          </a:p>
          <a:p>
            <a:r>
              <a:rPr lang="uk-UA" sz="2600" b="1" dirty="0">
                <a:solidFill>
                  <a:srgbClr val="002060"/>
                </a:solidFill>
                <a:latin typeface="Times New Roman" pitchFamily="18" charset="0"/>
                <a:cs typeface="Times New Roman" pitchFamily="18" charset="0"/>
              </a:rPr>
              <a:t>Принцип комплексності оцінки небезпек (ризиків), </a:t>
            </a:r>
            <a:r>
              <a:rPr lang="uk-UA" sz="2600" dirty="0">
                <a:latin typeface="Times New Roman" pitchFamily="18" charset="0"/>
                <a:cs typeface="Times New Roman" pitchFamily="18" charset="0"/>
              </a:rPr>
              <a:t>що задає методику оцінки різних педагогічних (освітніх) ризиків (зовнішніх і внутрішніх) на основі комплексного, системно-синергетичного підходів.</a:t>
            </a:r>
          </a:p>
          <a:p>
            <a:r>
              <a:rPr lang="uk-UA" sz="2600" b="1" dirty="0">
                <a:solidFill>
                  <a:srgbClr val="002060"/>
                </a:solidFill>
                <a:latin typeface="Times New Roman" pitchFamily="18" charset="0"/>
                <a:cs typeface="Times New Roman" pitchFamily="18" charset="0"/>
              </a:rPr>
              <a:t>Принцип міні-</a:t>
            </a:r>
            <a:r>
              <a:rPr lang="uk-UA" sz="2600" b="1" dirty="0" err="1">
                <a:solidFill>
                  <a:srgbClr val="002060"/>
                </a:solidFill>
                <a:latin typeface="Times New Roman" pitchFamily="18" charset="0"/>
                <a:cs typeface="Times New Roman" pitchFamily="18" charset="0"/>
              </a:rPr>
              <a:t>макса</a:t>
            </a:r>
            <a:r>
              <a:rPr lang="uk-UA" sz="2600" dirty="0">
                <a:latin typeface="Times New Roman" pitchFamily="18" charset="0"/>
                <a:cs typeface="Times New Roman" pitchFamily="18" charset="0"/>
              </a:rPr>
              <a:t>, що визначає досягнення максимального ефекту безпеки при наявності мінімуму ресурсного забезпечення.</a:t>
            </a:r>
          </a:p>
          <a:p>
            <a:r>
              <a:rPr lang="uk-UA" sz="2600" b="1" dirty="0">
                <a:solidFill>
                  <a:srgbClr val="002060"/>
                </a:solidFill>
                <a:latin typeface="Times New Roman" pitchFamily="18" charset="0"/>
                <a:cs typeface="Times New Roman" pitchFamily="18" charset="0"/>
              </a:rPr>
              <a:t>Принцип максимальної ефективності управління системою заходів </a:t>
            </a:r>
            <a:r>
              <a:rPr lang="uk-UA" sz="2600" dirty="0">
                <a:latin typeface="Times New Roman" pitchFamily="18" charset="0"/>
                <a:cs typeface="Times New Roman" pitchFamily="18" charset="0"/>
              </a:rPr>
              <a:t>і створених педагогічних умов, спрямованих на забезпечення максимальної безпеки освітнього середовища і школи, як соціального інституту в цілому. </a:t>
            </a:r>
          </a:p>
          <a:p>
            <a:r>
              <a:rPr lang="uk-UA" sz="2600" dirty="0">
                <a:latin typeface="Times New Roman" pitchFamily="18" charset="0"/>
                <a:cs typeface="Times New Roman" pitchFamily="18" charset="0"/>
              </a:rPr>
              <a:t>Робота над створенням </a:t>
            </a:r>
            <a:r>
              <a:rPr lang="uk-UA" sz="2400" b="1" dirty="0">
                <a:solidFill>
                  <a:schemeClr val="tx1"/>
                </a:solidFill>
                <a:latin typeface="Times New Roman" pitchFamily="18" charset="0"/>
                <a:cs typeface="Times New Roman" pitchFamily="18" charset="0"/>
              </a:rPr>
              <a:t>безпечного </a:t>
            </a:r>
            <a:r>
              <a:rPr lang="uk-UA" sz="2600" dirty="0" smtClean="0">
                <a:latin typeface="Times New Roman" pitchFamily="18" charset="0"/>
                <a:cs typeface="Times New Roman" pitchFamily="18" charset="0"/>
              </a:rPr>
              <a:t>освітнього </a:t>
            </a:r>
            <a:r>
              <a:rPr lang="uk-UA" sz="2600" dirty="0">
                <a:latin typeface="Times New Roman" pitchFamily="18" charset="0"/>
                <a:cs typeface="Times New Roman" pitchFamily="18" charset="0"/>
              </a:rPr>
              <a:t>середовища не припиняється з досягненням певного результату. Насамперед, це безперервний процес реагування на нові виклики життя, пошук нових можливостей, ресурсів, генерування нових ідей і правил. Водночас необхідно, щоб всі учасники цього процесу усвідомлювали спільну відповідальність, мали вміння, бажання та добру волю для такої співпраці.</a:t>
            </a:r>
          </a:p>
          <a:p>
            <a:endParaRPr lang="uk-UA" dirty="0"/>
          </a:p>
        </p:txBody>
      </p:sp>
      <p:sp>
        <p:nvSpPr>
          <p:cNvPr id="4" name="Заголовок 1"/>
          <p:cNvSpPr>
            <a:spLocks noGrp="1"/>
          </p:cNvSpPr>
          <p:nvPr>
            <p:ph type="title"/>
          </p:nvPr>
        </p:nvSpPr>
        <p:spPr>
          <a:xfrm>
            <a:off x="1025237" y="221673"/>
            <a:ext cx="10479376" cy="734291"/>
          </a:xfrm>
        </p:spPr>
        <p:txBody>
          <a:bodyPr>
            <a:noAutofit/>
          </a:bodyPr>
          <a:lstStyle/>
          <a:p>
            <a:pPr algn="ctr"/>
            <a:r>
              <a:rPr lang="uk-UA" sz="2800" b="1" i="1" dirty="0">
                <a:solidFill>
                  <a:srgbClr val="C00000"/>
                </a:solidFill>
                <a:latin typeface="Times New Roman" pitchFamily="18" charset="0"/>
                <a:cs typeface="Times New Roman" pitchFamily="18" charset="0"/>
              </a:rPr>
              <a:t>Які є принципи безпечного освітнього середовища?</a:t>
            </a:r>
            <a:r>
              <a:rPr lang="uk-UA" sz="2800" dirty="0">
                <a:solidFill>
                  <a:srgbClr val="C00000"/>
                </a:solidFill>
                <a:latin typeface="Times New Roman" pitchFamily="18" charset="0"/>
                <a:cs typeface="Times New Roman" pitchFamily="18" charset="0"/>
              </a:rPr>
              <a:t/>
            </a:r>
            <a:br>
              <a:rPr lang="uk-UA" sz="2800" dirty="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71871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549" y="624110"/>
            <a:ext cx="10396451" cy="1280890"/>
          </a:xfrm>
        </p:spPr>
        <p:txBody>
          <a:bodyPr>
            <a:noAutofit/>
          </a:bodyPr>
          <a:lstStyle/>
          <a:p>
            <a:r>
              <a:rPr lang="uk-UA" sz="2400" b="1" dirty="0" smtClean="0"/>
              <a:t>Нормативні документи</a:t>
            </a:r>
            <a:r>
              <a:rPr lang="ru-RU" sz="2000" b="1" dirty="0" smtClean="0">
                <a:hlinkClick r:id="rId2"/>
              </a:rPr>
              <a:t/>
            </a:r>
            <a:br>
              <a:rPr lang="ru-RU" sz="2000" b="1" dirty="0" smtClean="0">
                <a:hlinkClick r:id="rId2"/>
              </a:rPr>
            </a:br>
            <a:r>
              <a:rPr lang="ru-RU" sz="2000" b="1" dirty="0" smtClean="0">
                <a:hlinkClick r:id="rId2"/>
              </a:rPr>
              <a:t>-лист МОН </a:t>
            </a:r>
            <a:r>
              <a:rPr lang="ru-RU" sz="2000" b="1" dirty="0" err="1" smtClean="0">
                <a:hlinkClick r:id="rId2"/>
              </a:rPr>
              <a:t>України</a:t>
            </a:r>
            <a:r>
              <a:rPr lang="ru-RU" sz="2000" b="1" dirty="0" smtClean="0">
                <a:hlinkClick r:id="rId2"/>
              </a:rPr>
              <a:t> </a:t>
            </a:r>
            <a:r>
              <a:rPr lang="ru-RU" sz="2000" b="1" dirty="0" err="1" smtClean="0">
                <a:hlinkClick r:id="rId2"/>
              </a:rPr>
              <a:t>від</a:t>
            </a:r>
            <a:r>
              <a:rPr lang="ru-RU" sz="2000" b="1" dirty="0" smtClean="0">
                <a:hlinkClick r:id="rId2"/>
              </a:rPr>
              <a:t> 14.08.2020 № 1/9-436 “Про </a:t>
            </a:r>
            <a:r>
              <a:rPr lang="ru-RU" sz="2000" b="1" dirty="0" err="1" smtClean="0">
                <a:hlinkClick r:id="rId2"/>
              </a:rPr>
              <a:t>створення</a:t>
            </a:r>
            <a:r>
              <a:rPr lang="ru-RU" sz="2000" b="1" dirty="0" smtClean="0">
                <a:hlinkClick r:id="rId2"/>
              </a:rPr>
              <a:t> </a:t>
            </a:r>
            <a:r>
              <a:rPr lang="ru-RU" sz="2000" b="1" dirty="0" err="1" smtClean="0">
                <a:hlinkClick r:id="rId2"/>
              </a:rPr>
              <a:t>безпечного</a:t>
            </a:r>
            <a:r>
              <a:rPr lang="ru-RU" sz="2000" b="1" dirty="0" smtClean="0">
                <a:hlinkClick r:id="rId2"/>
              </a:rPr>
              <a:t> </a:t>
            </a:r>
            <a:r>
              <a:rPr lang="ru-RU" sz="2000" b="1" dirty="0" err="1" smtClean="0">
                <a:hlinkClick r:id="rId2"/>
              </a:rPr>
              <a:t>освітнього</a:t>
            </a:r>
            <a:r>
              <a:rPr lang="ru-RU" sz="2000" b="1" dirty="0" smtClean="0">
                <a:hlinkClick r:id="rId2"/>
              </a:rPr>
              <a:t> </a:t>
            </a:r>
            <a:r>
              <a:rPr lang="ru-RU" sz="2000" b="1" dirty="0" err="1" smtClean="0">
                <a:hlinkClick r:id="rId2"/>
              </a:rPr>
              <a:t>середовища</a:t>
            </a:r>
            <a:r>
              <a:rPr lang="ru-RU" sz="2000" b="1" dirty="0" smtClean="0">
                <a:hlinkClick r:id="rId2"/>
              </a:rPr>
              <a:t> в </a:t>
            </a:r>
            <a:r>
              <a:rPr lang="ru-RU" sz="2000" b="1" dirty="0" err="1" smtClean="0">
                <a:hlinkClick r:id="rId2"/>
              </a:rPr>
              <a:t>закладі</a:t>
            </a:r>
            <a:r>
              <a:rPr lang="ru-RU" sz="2000" b="1" dirty="0" smtClean="0">
                <a:hlinkClick r:id="rId2"/>
              </a:rPr>
              <a:t> </a:t>
            </a:r>
            <a:r>
              <a:rPr lang="ru-RU" sz="2000" b="1" dirty="0" err="1" smtClean="0">
                <a:hlinkClick r:id="rId2"/>
              </a:rPr>
              <a:t>освіти</a:t>
            </a:r>
            <a:r>
              <a:rPr lang="ru-RU" sz="2000" b="1" dirty="0" smtClean="0">
                <a:hlinkClick r:id="rId2"/>
              </a:rPr>
              <a:t> та </a:t>
            </a:r>
            <a:r>
              <a:rPr lang="ru-RU" sz="2000" b="1" dirty="0" err="1" smtClean="0">
                <a:hlinkClick r:id="rId2"/>
              </a:rPr>
              <a:t>попередження</a:t>
            </a:r>
            <a:r>
              <a:rPr lang="ru-RU" sz="2000" b="1" dirty="0" smtClean="0">
                <a:hlinkClick r:id="rId2"/>
              </a:rPr>
              <a:t> </a:t>
            </a:r>
            <a:r>
              <a:rPr lang="ru-RU" sz="2000" b="1" dirty="0" err="1" smtClean="0">
                <a:hlinkClick r:id="rId2"/>
              </a:rPr>
              <a:t>і</a:t>
            </a:r>
            <a:r>
              <a:rPr lang="ru-RU" sz="2000" b="1" dirty="0" smtClean="0">
                <a:hlinkClick r:id="rId2"/>
              </a:rPr>
              <a:t> </a:t>
            </a:r>
            <a:r>
              <a:rPr lang="ru-RU" sz="2000" b="1" dirty="0" err="1" smtClean="0">
                <a:hlinkClick r:id="rId2"/>
              </a:rPr>
              <a:t>протидії</a:t>
            </a:r>
            <a:r>
              <a:rPr lang="ru-RU" sz="2000" b="1" dirty="0" smtClean="0">
                <a:hlinkClick r:id="rId2"/>
              </a:rPr>
              <a:t> </a:t>
            </a:r>
            <a:r>
              <a:rPr lang="ru-RU" sz="2000" b="1" dirty="0" err="1" smtClean="0">
                <a:hlinkClick r:id="rId2"/>
              </a:rPr>
              <a:t>булінгу</a:t>
            </a:r>
            <a:r>
              <a:rPr lang="ru-RU" sz="2000" b="1" dirty="0" smtClean="0">
                <a:hlinkClick r:id="rId2"/>
              </a:rPr>
              <a:t> (</a:t>
            </a:r>
            <a:r>
              <a:rPr lang="ru-RU" sz="2000" b="1" dirty="0" err="1" smtClean="0">
                <a:hlinkClick r:id="rId2"/>
              </a:rPr>
              <a:t>цькуванню</a:t>
            </a:r>
            <a:r>
              <a:rPr lang="ru-RU" sz="2000" b="1" dirty="0" smtClean="0">
                <a:hlinkClick r:id="rId2"/>
              </a:rPr>
              <a:t>)”</a:t>
            </a:r>
            <a:r>
              <a:rPr lang="ru-RU" sz="2000" b="1" dirty="0" smtClean="0"/>
              <a:t/>
            </a:r>
            <a:br>
              <a:rPr lang="ru-RU" sz="2000" b="1" dirty="0" smtClean="0"/>
            </a:br>
            <a:r>
              <a:rPr lang="ru-RU" sz="2000" b="1" dirty="0" smtClean="0"/>
              <a:t>-</a:t>
            </a:r>
            <a:r>
              <a:rPr lang="ru-RU" sz="2000" dirty="0" smtClean="0"/>
              <a:t>листа МОН </a:t>
            </a:r>
            <a:r>
              <a:rPr lang="ru-RU" sz="2000" dirty="0" err="1" smtClean="0"/>
              <a:t>України</a:t>
            </a:r>
            <a:r>
              <a:rPr lang="ru-RU" sz="2000" dirty="0" smtClean="0"/>
              <a:t> </a:t>
            </a:r>
            <a:r>
              <a:rPr lang="ru-RU" sz="2000" dirty="0" err="1" smtClean="0"/>
              <a:t>від</a:t>
            </a:r>
            <a:r>
              <a:rPr lang="ru-RU" sz="2000" dirty="0" smtClean="0"/>
              <a:t> 29.01.2019 року №1/11-881 «</a:t>
            </a:r>
            <a:r>
              <a:rPr lang="ru-RU" sz="2000" dirty="0" err="1" smtClean="0"/>
              <a:t>Рекомендації</a:t>
            </a:r>
            <a:r>
              <a:rPr lang="ru-RU" sz="2000" dirty="0" smtClean="0"/>
              <a:t> для </a:t>
            </a:r>
            <a:r>
              <a:rPr lang="ru-RU" sz="2000" dirty="0" err="1" smtClean="0"/>
              <a:t>закладів</a:t>
            </a:r>
            <a:r>
              <a:rPr lang="ru-RU" sz="2000" dirty="0" smtClean="0"/>
              <a:t> </a:t>
            </a:r>
            <a:r>
              <a:rPr lang="ru-RU" sz="2000" dirty="0" err="1" smtClean="0"/>
              <a:t>освіти</a:t>
            </a:r>
            <a:r>
              <a:rPr lang="ru-RU" sz="2000" dirty="0" smtClean="0"/>
              <a:t> </a:t>
            </a:r>
            <a:r>
              <a:rPr lang="ru-RU" sz="2000" dirty="0" err="1" smtClean="0"/>
              <a:t>щодо</a:t>
            </a:r>
            <a:r>
              <a:rPr lang="ru-RU" sz="2000" dirty="0" smtClean="0"/>
              <a:t> </a:t>
            </a:r>
            <a:r>
              <a:rPr lang="ru-RU" sz="2000" dirty="0" err="1" smtClean="0"/>
              <a:t>застосування</a:t>
            </a:r>
            <a:r>
              <a:rPr lang="ru-RU" sz="2000" dirty="0" smtClean="0"/>
              <a:t> норм Закону </a:t>
            </a:r>
            <a:r>
              <a:rPr lang="ru-RU" sz="2000" dirty="0" err="1" smtClean="0"/>
              <a:t>України</a:t>
            </a:r>
            <a:r>
              <a:rPr lang="ru-RU" sz="2000" dirty="0" smtClean="0"/>
              <a:t>», </a:t>
            </a:r>
            <a:br>
              <a:rPr lang="ru-RU" sz="2000" dirty="0" smtClean="0"/>
            </a:br>
            <a:r>
              <a:rPr lang="ru-RU" sz="2000" dirty="0" smtClean="0"/>
              <a:t>-Закон “Про </a:t>
            </a:r>
            <a:r>
              <a:rPr lang="ru-RU" sz="2000" dirty="0" err="1" smtClean="0"/>
              <a:t>освіту</a:t>
            </a:r>
            <a:r>
              <a:rPr lang="ru-RU" sz="2000" dirty="0" smtClean="0"/>
              <a:t>”. Права та </a:t>
            </a:r>
            <a:r>
              <a:rPr lang="ru-RU" sz="2000" dirty="0" err="1" smtClean="0"/>
              <a:t>обов’язки</a:t>
            </a:r>
            <a:r>
              <a:rPr lang="ru-RU" sz="2000" dirty="0" smtClean="0"/>
              <a:t> </a:t>
            </a:r>
            <a:r>
              <a:rPr lang="ru-RU" sz="2000" dirty="0" err="1" smtClean="0"/>
              <a:t>всіх</a:t>
            </a:r>
            <a:r>
              <a:rPr lang="ru-RU" sz="2000" dirty="0" smtClean="0"/>
              <a:t> </a:t>
            </a:r>
            <a:r>
              <a:rPr lang="ru-RU" sz="2000" dirty="0" err="1" smtClean="0"/>
              <a:t>учасників</a:t>
            </a:r>
            <a:r>
              <a:rPr lang="ru-RU" sz="2000" dirty="0" smtClean="0"/>
              <a:t> </a:t>
            </a:r>
            <a:r>
              <a:rPr lang="ru-RU" sz="2000" dirty="0" err="1" smtClean="0"/>
              <a:t>освітнього</a:t>
            </a:r>
            <a:r>
              <a:rPr lang="ru-RU" sz="2000" dirty="0" smtClean="0"/>
              <a:t> </a:t>
            </a:r>
            <a:r>
              <a:rPr lang="ru-RU" sz="2000" dirty="0" err="1" smtClean="0"/>
              <a:t>процесу</a:t>
            </a:r>
            <a:r>
              <a:rPr lang="ru-RU" sz="2000" dirty="0" smtClean="0"/>
              <a:t> </a:t>
            </a:r>
            <a:r>
              <a:rPr lang="ru-RU" sz="2000" dirty="0" err="1" smtClean="0"/>
              <a:t>визначаються</a:t>
            </a:r>
            <a:r>
              <a:rPr lang="ru-RU" sz="2000" dirty="0" smtClean="0"/>
              <a:t> в </a:t>
            </a:r>
            <a:r>
              <a:rPr lang="ru-RU" sz="2000" dirty="0" err="1" smtClean="0"/>
              <a:t>ньому</a:t>
            </a:r>
            <a:r>
              <a:rPr lang="ru-RU" sz="2000" dirty="0" smtClean="0"/>
              <a:t> у 53, 54 та 55 </a:t>
            </a:r>
            <a:r>
              <a:rPr lang="ru-RU" sz="2000" dirty="0" err="1" smtClean="0"/>
              <a:t>статтях</a:t>
            </a:r>
            <a:r>
              <a:rPr lang="ru-RU" sz="2000" dirty="0" smtClean="0"/>
              <a:t>.</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4" name="Содержимое 3" descr="/Files/images/КОДЕКС2.jpg"/>
          <p:cNvPicPr>
            <a:picLocks noGrp="1"/>
          </p:cNvPicPr>
          <p:nvPr>
            <p:ph idx="1"/>
          </p:nvPr>
        </p:nvPicPr>
        <p:blipFill>
          <a:blip r:embed="rId3" cstate="print"/>
          <a:srcRect/>
          <a:stretch>
            <a:fillRect/>
          </a:stretch>
        </p:blipFill>
        <p:spPr bwMode="auto">
          <a:xfrm>
            <a:off x="1608657" y="3467100"/>
            <a:ext cx="3420543" cy="3390900"/>
          </a:xfrm>
          <a:prstGeom prst="rect">
            <a:avLst/>
          </a:prstGeom>
          <a:noFill/>
          <a:ln w="9525">
            <a:noFill/>
            <a:miter lim="800000"/>
            <a:headEnd/>
            <a:tailEnd/>
          </a:ln>
        </p:spPr>
      </p:pic>
      <p:sp>
        <p:nvSpPr>
          <p:cNvPr id="1025" name="Rectangle 1"/>
          <p:cNvSpPr>
            <a:spLocks noChangeArrowheads="1"/>
          </p:cNvSpPr>
          <p:nvPr/>
        </p:nvSpPr>
        <p:spPr bwMode="auto">
          <a:xfrm>
            <a:off x="6650182" y="3330094"/>
            <a:ext cx="495438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369A5"/>
                </a:solidFill>
                <a:effectLst/>
                <a:latin typeface="Times New Roman" pitchFamily="18" charset="0"/>
                <a:ea typeface="Times New Roman" pitchFamily="18" charset="0"/>
                <a:cs typeface="Times New Roman" pitchFamily="18" charset="0"/>
                <a:hlinkClick r:id="rId4" tooltip=" (у новому вікні)"/>
              </a:rPr>
              <a:t>КОДЕКС БЕЗПЕЧНОГО ОСВІТНЬОГО СЕРЕДОВИЩА </a:t>
            </a:r>
            <a:r>
              <a:rPr kumimoji="0" lang="ru-RU" sz="2400" b="0" i="0" u="none" strike="noStrike" cap="none" normalizeH="0" baseline="0" dirty="0" err="1" smtClean="0">
                <a:ln>
                  <a:noFill/>
                </a:ln>
                <a:solidFill>
                  <a:srgbClr val="2369A5"/>
                </a:solidFill>
                <a:effectLst/>
                <a:latin typeface="Times New Roman" pitchFamily="18" charset="0"/>
                <a:ea typeface="Times New Roman" pitchFamily="18" charset="0"/>
                <a:cs typeface="Times New Roman" pitchFamily="18" charset="0"/>
                <a:hlinkClick r:id="rId4" tooltip=" (у новому вікні)"/>
              </a:rPr>
              <a:t>Методичний</a:t>
            </a:r>
            <a:r>
              <a:rPr kumimoji="0" lang="ru-RU" sz="2400" b="0" i="0" u="none" strike="noStrike" cap="none" normalizeH="0" baseline="0" dirty="0" smtClean="0">
                <a:ln>
                  <a:noFill/>
                </a:ln>
                <a:solidFill>
                  <a:srgbClr val="2369A5"/>
                </a:solidFill>
                <a:effectLst/>
                <a:latin typeface="Times New Roman" pitchFamily="18" charset="0"/>
                <a:ea typeface="Times New Roman" pitchFamily="18" charset="0"/>
                <a:cs typeface="Times New Roman" pitchFamily="18" charset="0"/>
                <a:hlinkClick r:id="rId4" tooltip=" (у новому вікні)"/>
              </a:rPr>
              <a:t> </a:t>
            </a:r>
            <a:r>
              <a:rPr kumimoji="0" lang="ru-RU" sz="2400" b="0" i="0" u="none" strike="noStrike" cap="none" normalizeH="0" baseline="0" dirty="0" err="1" smtClean="0">
                <a:ln>
                  <a:noFill/>
                </a:ln>
                <a:solidFill>
                  <a:srgbClr val="2369A5"/>
                </a:solidFill>
                <a:effectLst/>
                <a:latin typeface="Times New Roman" pitchFamily="18" charset="0"/>
                <a:ea typeface="Times New Roman" pitchFamily="18" charset="0"/>
                <a:cs typeface="Times New Roman" pitchFamily="18" charset="0"/>
                <a:hlinkClick r:id="rId4" tooltip=" (у новому вікні)"/>
              </a:rPr>
              <a:t>посібник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Files/images/КБОС.jpg"/>
          <p:cNvPicPr/>
          <p:nvPr/>
        </p:nvPicPr>
        <p:blipFill>
          <a:blip r:embed="rId5" cstate="print"/>
          <a:srcRect/>
          <a:stretch>
            <a:fillRect/>
          </a:stretch>
        </p:blipFill>
        <p:spPr bwMode="auto">
          <a:xfrm>
            <a:off x="9048750" y="5124450"/>
            <a:ext cx="2938204" cy="1733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51709" y="304801"/>
            <a:ext cx="9952904" cy="6303818"/>
          </a:xfrm>
        </p:spPr>
        <p:txBody>
          <a:bodyPr>
            <a:normAutofit fontScale="25000" lnSpcReduction="20000"/>
          </a:bodyPr>
          <a:lstStyle/>
          <a:p>
            <a:endParaRPr lang="uk-UA" b="1" i="1" dirty="0" smtClean="0"/>
          </a:p>
          <a:p>
            <a:pPr algn="just"/>
            <a:r>
              <a:rPr lang="uk-UA" sz="7200" dirty="0">
                <a:latin typeface="Times New Roman" pitchFamily="18" charset="0"/>
                <a:cs typeface="Times New Roman" pitchFamily="18" charset="0"/>
              </a:rPr>
              <a:t>Так, у навчанні школярів варто передбачити теми, спрямовані на</a:t>
            </a:r>
            <a:r>
              <a:rPr lang="uk-UA" sz="7200" b="1" dirty="0">
                <a:latin typeface="Times New Roman" pitchFamily="18" charset="0"/>
                <a:cs typeface="Times New Roman" pitchFamily="18" charset="0"/>
              </a:rPr>
              <a:t> розвиток навичок уникнення потенційних небезпек, з якими вони можуть зустрітися як у реальному житті</a:t>
            </a:r>
            <a:r>
              <a:rPr lang="uk-UA" sz="7200" dirty="0">
                <a:latin typeface="Times New Roman" pitchFamily="18" charset="0"/>
                <a:cs typeface="Times New Roman" pitchFamily="18" charset="0"/>
              </a:rPr>
              <a:t>, так і в мережі Інтернет, а також на розвиток навичок подолання труднощів у своєму житті.</a:t>
            </a:r>
          </a:p>
          <a:p>
            <a:pPr algn="just"/>
            <a:r>
              <a:rPr lang="uk-UA" sz="6200" b="1" dirty="0">
                <a:solidFill>
                  <a:srgbClr val="C00000"/>
                </a:solidFill>
                <a:latin typeface="Times New Roman" pitchFamily="18" charset="0"/>
                <a:cs typeface="Times New Roman" pitchFamily="18" charset="0"/>
              </a:rPr>
              <a:t>До уваги!</a:t>
            </a:r>
          </a:p>
          <a:p>
            <a:pPr algn="just">
              <a:lnSpc>
                <a:spcPct val="120000"/>
              </a:lnSpc>
            </a:pPr>
            <a:r>
              <a:rPr lang="uk-UA" sz="7200" dirty="0" smtClean="0">
                <a:latin typeface="Times New Roman" pitchFamily="18" charset="0"/>
                <a:cs typeface="Times New Roman" pitchFamily="18" charset="0"/>
              </a:rPr>
              <a:t>Орієнтовний перелік тем для навчання учнів:</a:t>
            </a:r>
          </a:p>
          <a:p>
            <a:pPr lvl="0" algn="just">
              <a:lnSpc>
                <a:spcPct val="120000"/>
              </a:lnSpc>
            </a:pPr>
            <a:r>
              <a:rPr lang="uk-UA" sz="7200" dirty="0" smtClean="0">
                <a:latin typeface="Times New Roman" pitchFamily="18" charset="0"/>
                <a:cs typeface="Times New Roman" pitchFamily="18" charset="0"/>
              </a:rPr>
              <a:t>Як </a:t>
            </a:r>
            <a:r>
              <a:rPr lang="uk-UA" sz="7200" dirty="0">
                <a:latin typeface="Times New Roman" pitchFamily="18" charset="0"/>
                <a:cs typeface="Times New Roman" pitchFamily="18" charset="0"/>
              </a:rPr>
              <a:t>протистояти тиску та відстоювати власну позицію.</a:t>
            </a:r>
          </a:p>
          <a:p>
            <a:pPr lvl="0" algn="just">
              <a:lnSpc>
                <a:spcPct val="120000"/>
              </a:lnSpc>
            </a:pPr>
            <a:r>
              <a:rPr lang="uk-UA" sz="7200" dirty="0">
                <a:latin typeface="Times New Roman" pitchFamily="18" charset="0"/>
                <a:cs typeface="Times New Roman" pitchFamily="18" charset="0"/>
              </a:rPr>
              <a:t>Моя поведінка в конфлікті/небезпечній ситуації.</a:t>
            </a:r>
          </a:p>
          <a:p>
            <a:pPr lvl="0" algn="just">
              <a:lnSpc>
                <a:spcPct val="120000"/>
              </a:lnSpc>
            </a:pPr>
            <a:r>
              <a:rPr lang="uk-UA" sz="7200" dirty="0">
                <a:latin typeface="Times New Roman" pitchFamily="18" charset="0"/>
                <a:cs typeface="Times New Roman" pitchFamily="18" charset="0"/>
              </a:rPr>
              <a:t>Як будувати стосунки з однолітками.</a:t>
            </a:r>
          </a:p>
          <a:p>
            <a:pPr lvl="0" algn="just">
              <a:lnSpc>
                <a:spcPct val="120000"/>
              </a:lnSpc>
            </a:pPr>
            <a:r>
              <a:rPr lang="uk-UA" sz="7200" dirty="0">
                <a:latin typeface="Times New Roman" pitchFamily="18" charset="0"/>
                <a:cs typeface="Times New Roman" pitchFamily="18" charset="0"/>
              </a:rPr>
              <a:t>Правила безпеки в Інтернеті.</a:t>
            </a:r>
          </a:p>
          <a:p>
            <a:pPr lvl="0" algn="just">
              <a:lnSpc>
                <a:spcPct val="120000"/>
              </a:lnSpc>
            </a:pPr>
            <a:r>
              <a:rPr lang="uk-UA" sz="7200" dirty="0">
                <a:latin typeface="Times New Roman" pitchFamily="18" charset="0"/>
                <a:cs typeface="Times New Roman" pitchFamily="18" charset="0"/>
              </a:rPr>
              <a:t>Вчимося розуміти один одного.</a:t>
            </a:r>
          </a:p>
          <a:p>
            <a:pPr lvl="0" algn="just">
              <a:lnSpc>
                <a:spcPct val="120000"/>
              </a:lnSpc>
            </a:pPr>
            <a:r>
              <a:rPr lang="uk-UA" sz="7200" dirty="0">
                <a:latin typeface="Times New Roman" pitchFamily="18" charset="0"/>
                <a:cs typeface="Times New Roman" pitchFamily="18" charset="0"/>
              </a:rPr>
              <a:t>Як адаптуватися до нових умов/незнайомої ситуації.</a:t>
            </a:r>
          </a:p>
          <a:p>
            <a:pPr lvl="0" algn="just">
              <a:lnSpc>
                <a:spcPct val="120000"/>
              </a:lnSpc>
            </a:pPr>
            <a:r>
              <a:rPr lang="uk-UA" sz="7200" dirty="0">
                <a:latin typeface="Times New Roman" pitchFamily="18" charset="0"/>
                <a:cs typeface="Times New Roman" pitchFamily="18" charset="0"/>
              </a:rPr>
              <a:t>Насильство. Як його уникнути?</a:t>
            </a:r>
          </a:p>
          <a:p>
            <a:pPr lvl="0" algn="just">
              <a:lnSpc>
                <a:spcPct val="120000"/>
              </a:lnSpc>
            </a:pPr>
            <a:r>
              <a:rPr lang="uk-UA" sz="7200" dirty="0">
                <a:latin typeface="Times New Roman" pitchFamily="18" charset="0"/>
                <a:cs typeface="Times New Roman" pitchFamily="18" charset="0"/>
              </a:rPr>
              <a:t>Взаєморозуміння – гарантія твоєї безпеки.</a:t>
            </a:r>
          </a:p>
          <a:p>
            <a:pPr lvl="0" algn="just">
              <a:lnSpc>
                <a:spcPct val="120000"/>
              </a:lnSpc>
            </a:pPr>
            <a:r>
              <a:rPr lang="uk-UA" sz="7200" dirty="0">
                <a:latin typeface="Times New Roman" pitchFamily="18" charset="0"/>
                <a:cs typeface="Times New Roman" pitchFamily="18" charset="0"/>
              </a:rPr>
              <a:t>Маніпуляції та захист від них.</a:t>
            </a:r>
          </a:p>
          <a:p>
            <a:pPr lvl="0" algn="just">
              <a:lnSpc>
                <a:spcPct val="120000"/>
              </a:lnSpc>
            </a:pPr>
            <a:r>
              <a:rPr lang="uk-UA" sz="7200" dirty="0">
                <a:latin typeface="Times New Roman" pitchFamily="18" charset="0"/>
                <a:cs typeface="Times New Roman" pitchFamily="18" charset="0"/>
              </a:rPr>
              <a:t>Для чого потрібна конкуренція в групі?</a:t>
            </a:r>
          </a:p>
          <a:p>
            <a:pPr lvl="0" algn="just">
              <a:lnSpc>
                <a:spcPct val="120000"/>
              </a:lnSpc>
            </a:pPr>
            <a:r>
              <a:rPr lang="uk-UA" sz="7200" dirty="0">
                <a:latin typeface="Times New Roman" pitchFamily="18" charset="0"/>
                <a:cs typeface="Times New Roman" pitchFamily="18" charset="0"/>
              </a:rPr>
              <a:t>Вчимося довіряти один одному.</a:t>
            </a:r>
          </a:p>
          <a:p>
            <a:endParaRPr lang="uk-UA" sz="4200" dirty="0">
              <a:latin typeface="Times New Roman" pitchFamily="18" charset="0"/>
              <a:cs typeface="Times New Roman" pitchFamily="18" charset="0"/>
            </a:endParaRPr>
          </a:p>
        </p:txBody>
      </p:sp>
    </p:spTree>
    <p:extLst>
      <p:ext uri="{BB962C8B-B14F-4D97-AF65-F5344CB8AC3E}">
        <p14:creationId xmlns="" xmlns:p14="http://schemas.microsoft.com/office/powerpoint/2010/main" val="49349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2"/>
          <p:cNvSpPr>
            <a:spLocks noGrp="1"/>
          </p:cNvSpPr>
          <p:nvPr>
            <p:ph idx="1"/>
          </p:nvPr>
        </p:nvSpPr>
        <p:spPr>
          <a:xfrm>
            <a:off x="1925782" y="665018"/>
            <a:ext cx="9578830" cy="5246204"/>
          </a:xfrm>
        </p:spPr>
        <p:txBody>
          <a:bodyPr>
            <a:noAutofit/>
          </a:bodyPr>
          <a:lstStyle/>
          <a:p>
            <a:r>
              <a:rPr lang="uk-UA" sz="2000" b="1" i="1" dirty="0">
                <a:solidFill>
                  <a:srgbClr val="C00000"/>
                </a:solidFill>
                <a:latin typeface="Times New Roman" pitchFamily="18" charset="0"/>
                <a:cs typeface="Times New Roman" pitchFamily="18" charset="0"/>
              </a:rPr>
              <a:t>До уваги!</a:t>
            </a:r>
            <a:endParaRPr lang="uk-UA" sz="2000" dirty="0">
              <a:solidFill>
                <a:srgbClr val="C00000"/>
              </a:solidFill>
              <a:latin typeface="Times New Roman" pitchFamily="18" charset="0"/>
              <a:cs typeface="Times New Roman" pitchFamily="18" charset="0"/>
            </a:endParaRPr>
          </a:p>
          <a:p>
            <a:r>
              <a:rPr lang="uk-UA" sz="2000" b="1" dirty="0">
                <a:latin typeface="Times New Roman" pitchFamily="18" charset="0"/>
                <a:cs typeface="Times New Roman" pitchFamily="18" charset="0"/>
              </a:rPr>
              <a:t>Орієнтовний перелік тем для навчання батьків</a:t>
            </a:r>
            <a:r>
              <a:rPr lang="uk-UA" sz="2000" dirty="0">
                <a:latin typeface="Times New Roman" pitchFamily="18" charset="0"/>
                <a:cs typeface="Times New Roman" pitchFamily="18" charset="0"/>
              </a:rPr>
              <a:t>:</a:t>
            </a:r>
          </a:p>
          <a:p>
            <a:pPr lvl="0"/>
            <a:r>
              <a:rPr lang="uk-UA" sz="2000" dirty="0" err="1">
                <a:latin typeface="Times New Roman" pitchFamily="18" charset="0"/>
                <a:cs typeface="Times New Roman" pitchFamily="18" charset="0"/>
              </a:rPr>
              <a:t>Булінг</a:t>
            </a:r>
            <a:r>
              <a:rPr lang="uk-UA" sz="2000" dirty="0">
                <a:latin typeface="Times New Roman" pitchFamily="18" charset="0"/>
                <a:cs typeface="Times New Roman" pitchFamily="18" charset="0"/>
              </a:rPr>
              <a:t> у школі: як діяти батькам?</a:t>
            </a:r>
          </a:p>
          <a:p>
            <a:pPr lvl="0"/>
            <a:r>
              <a:rPr lang="uk-UA" sz="2000" dirty="0">
                <a:latin typeface="Times New Roman" pitchFamily="18" charset="0"/>
                <a:cs typeface="Times New Roman" pitchFamily="18" charset="0"/>
              </a:rPr>
              <a:t>Школа, батьки, діти – як сформувати взаємини?</a:t>
            </a:r>
          </a:p>
          <a:p>
            <a:pPr lvl="0"/>
            <a:r>
              <a:rPr lang="uk-UA" sz="2000" dirty="0">
                <a:latin typeface="Times New Roman" pitchFamily="18" charset="0"/>
                <a:cs typeface="Times New Roman" pitchFamily="18" charset="0"/>
              </a:rPr>
              <a:t>Безпечний Інтернет.</a:t>
            </a:r>
          </a:p>
          <a:p>
            <a:pPr lvl="0"/>
            <a:r>
              <a:rPr lang="uk-UA" sz="2000" dirty="0">
                <a:latin typeface="Times New Roman" pitchFamily="18" charset="0"/>
                <a:cs typeface="Times New Roman" pitchFamily="18" charset="0"/>
              </a:rPr>
              <a:t>Як спілкуватися з власною дитиною? (Мистецтво ефективного спілкування з дитиною).</a:t>
            </a:r>
          </a:p>
          <a:p>
            <a:pPr lvl="0"/>
            <a:r>
              <a:rPr lang="uk-UA" sz="2000" dirty="0">
                <a:latin typeface="Times New Roman" pitchFamily="18" charset="0"/>
                <a:cs typeface="Times New Roman" pitchFamily="18" charset="0"/>
              </a:rPr>
              <a:t>Попередження насильства, жорстокості в сім'ї або дитинство починається з любові.</a:t>
            </a:r>
          </a:p>
          <a:p>
            <a:pPr lvl="0"/>
            <a:r>
              <a:rPr lang="uk-UA" sz="2000" dirty="0">
                <a:latin typeface="Times New Roman" pitchFamily="18" charset="0"/>
                <a:cs typeface="Times New Roman" pitchFamily="18" charset="0"/>
              </a:rPr>
              <a:t>Як правильно подолати свою та чужу агресію?</a:t>
            </a:r>
          </a:p>
          <a:p>
            <a:pPr lvl="0"/>
            <a:r>
              <a:rPr lang="uk-UA" sz="2000" dirty="0">
                <a:latin typeface="Times New Roman" pitchFamily="18" charset="0"/>
                <a:cs typeface="Times New Roman" pitchFamily="18" charset="0"/>
              </a:rPr>
              <a:t>Методи позитивної дисципліни.</a:t>
            </a:r>
          </a:p>
          <a:p>
            <a:pPr lvl="0"/>
            <a:r>
              <a:rPr lang="uk-UA" sz="2000" dirty="0">
                <a:latin typeface="Times New Roman" pitchFamily="18" charset="0"/>
                <a:cs typeface="Times New Roman" pitchFamily="18" charset="0"/>
              </a:rPr>
              <a:t>Як навчитися довіряти власній дитині або поговоримо про довіру.</a:t>
            </a:r>
          </a:p>
          <a:p>
            <a:pPr lvl="0"/>
            <a:r>
              <a:rPr lang="uk-UA" sz="2000" dirty="0">
                <a:latin typeface="Times New Roman" pitchFamily="18" charset="0"/>
                <a:cs typeface="Times New Roman" pitchFamily="18" charset="0"/>
              </a:rPr>
              <a:t>П’ять шляхів до серця дитини.</a:t>
            </a:r>
          </a:p>
          <a:p>
            <a:r>
              <a:rPr lang="uk-UA" sz="2000" dirty="0">
                <a:latin typeface="Times New Roman" pitchFamily="18" charset="0"/>
                <a:cs typeface="Times New Roman" pitchFamily="18" charset="0"/>
              </a:rPr>
              <a:t>Поняття безпеки. Безпека освітнього </a:t>
            </a:r>
            <a:r>
              <a:rPr lang="uk-UA" sz="2000" dirty="0" smtClean="0">
                <a:latin typeface="Times New Roman" pitchFamily="18" charset="0"/>
                <a:cs typeface="Times New Roman" pitchFamily="18" charset="0"/>
              </a:rPr>
              <a:t>середовища.</a:t>
            </a:r>
            <a:endParaRPr lang="uk-UA"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45307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537854" y="318655"/>
            <a:ext cx="9850581" cy="4626651"/>
          </a:xfrm>
          <a:prstGeom prst="rect">
            <a:avLst/>
          </a:prstGeom>
        </p:spPr>
        <p:txBody>
          <a:bodyPr wrap="square">
            <a:spAutoFit/>
          </a:bodyPr>
          <a:lstStyle/>
          <a:p>
            <a:pPr algn="ctr">
              <a:lnSpc>
                <a:spcPct val="107000"/>
              </a:lnSpc>
              <a:spcAft>
                <a:spcPts val="800"/>
              </a:spcAft>
            </a:pPr>
            <a:r>
              <a:rPr lang="uk-UA" sz="2400" b="1" dirty="0">
                <a:solidFill>
                  <a:srgbClr val="C00000"/>
                </a:solidFill>
                <a:latin typeface="Times New Roman" pitchFamily="18" charset="0"/>
                <a:ea typeface="Calibri" panose="020F0502020204030204" pitchFamily="34" charset="0"/>
                <a:cs typeface="Times New Roman" panose="02020603050405020304" pitchFamily="18" charset="0"/>
              </a:rPr>
              <a:t>Принципи захисту </a:t>
            </a:r>
            <a:r>
              <a:rPr lang="uk-UA" sz="2400" b="1" dirty="0" smtClean="0">
                <a:solidFill>
                  <a:srgbClr val="C00000"/>
                </a:solidFill>
                <a:latin typeface="Times New Roman" pitchFamily="18" charset="0"/>
                <a:ea typeface="Calibri" panose="020F0502020204030204" pitchFamily="34" charset="0"/>
                <a:cs typeface="Times New Roman" panose="02020603050405020304" pitchFamily="18" charset="0"/>
              </a:rPr>
              <a:t>зображень</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b="1" dirty="0">
                <a:solidFill>
                  <a:srgbClr val="002060"/>
                </a:solidFill>
                <a:latin typeface="Times New Roman" pitchFamily="18" charset="0"/>
                <a:ea typeface="Calibri" panose="020F0502020204030204" pitchFamily="34" charset="0"/>
                <a:cs typeface="Times New Roman" panose="02020603050405020304" pitchFamily="18" charset="0"/>
              </a:rPr>
              <a:t>Визнаючи право дітей на </a:t>
            </a:r>
            <a:r>
              <a:rPr lang="uk-UA"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приватність</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і захист особистих інтересів, заклад повинен захищати зображення дітей</a:t>
            </a:r>
            <a:r>
              <a:rPr lang="uk-UA"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uk-UA" sz="1400" b="1" dirty="0">
              <a:solidFill>
                <a:srgbClr val="002060"/>
              </a:solidFill>
              <a:latin typeface="Times New Roman" pitchFamily="18" charset="0"/>
              <a:ea typeface="Calibri" panose="020F0502020204030204" pitchFamily="34" charset="0"/>
              <a:cs typeface="Times New Roman" pitchFamily="18" charset="0"/>
            </a:endParaRPr>
          </a:p>
          <a:p>
            <a:pPr marL="342900" lvl="0" indent="-342900" algn="just">
              <a:lnSpc>
                <a:spcPct val="107000"/>
              </a:lnSpc>
              <a:spcAft>
                <a:spcPts val="800"/>
              </a:spcAft>
              <a:buFont typeface="+mj-lt"/>
              <a:buAutoNum type="arabicPeriod"/>
            </a:pPr>
            <a:r>
              <a:rPr lang="uk-UA" b="1" dirty="0">
                <a:solidFill>
                  <a:srgbClr val="002060"/>
                </a:solidFill>
                <a:latin typeface="Times New Roman" panose="02020603050405020304" pitchFamily="18" charset="0"/>
                <a:cs typeface="Times New Roman" pitchFamily="18" charset="0"/>
              </a:rPr>
              <a:t>Працівники закладу не мають права давати дозвіл на фото-, </a:t>
            </a:r>
            <a:r>
              <a:rPr lang="uk-UA" b="1" dirty="0" err="1">
                <a:solidFill>
                  <a:srgbClr val="002060"/>
                </a:solidFill>
                <a:latin typeface="Times New Roman" panose="02020603050405020304" pitchFamily="18" charset="0"/>
                <a:cs typeface="Times New Roman" pitchFamily="18" charset="0"/>
              </a:rPr>
              <a:t>відеозйомку</a:t>
            </a:r>
            <a:r>
              <a:rPr lang="uk-UA" b="1" dirty="0">
                <a:solidFill>
                  <a:srgbClr val="002060"/>
                </a:solidFill>
                <a:latin typeface="Times New Roman" panose="02020603050405020304" pitchFamily="18" charset="0"/>
                <a:cs typeface="Times New Roman" pitchFamily="18" charset="0"/>
              </a:rPr>
              <a:t> дітей або їх </a:t>
            </a:r>
            <a:r>
              <a:rPr lang="uk-UA" b="1" dirty="0" err="1">
                <a:solidFill>
                  <a:srgbClr val="002060"/>
                </a:solidFill>
                <a:latin typeface="Times New Roman" panose="02020603050405020304" pitchFamily="18" charset="0"/>
                <a:cs typeface="Times New Roman" pitchFamily="18" charset="0"/>
              </a:rPr>
              <a:t>аудіозапис</a:t>
            </a:r>
            <a:r>
              <a:rPr lang="uk-UA" b="1" dirty="0">
                <a:solidFill>
                  <a:srgbClr val="002060"/>
                </a:solidFill>
                <a:latin typeface="Times New Roman" panose="02020603050405020304" pitchFamily="18" charset="0"/>
                <a:cs typeface="Times New Roman" pitchFamily="18" charset="0"/>
              </a:rPr>
              <a:t> на території закладу без попередньої згоди батьків або опікунів дитини в письмовій формі.</a:t>
            </a:r>
          </a:p>
          <a:p>
            <a:pPr marL="342900" lvl="0" indent="-342900" algn="just">
              <a:lnSpc>
                <a:spcPct val="107000"/>
              </a:lnSpc>
              <a:spcAft>
                <a:spcPts val="800"/>
              </a:spcAft>
              <a:buFont typeface="+mj-lt"/>
              <a:buAutoNum type="arabicPeriod"/>
            </a:pPr>
            <a:r>
              <a:rPr lang="uk-UA" b="1" dirty="0">
                <a:solidFill>
                  <a:srgbClr val="002060"/>
                </a:solidFill>
                <a:latin typeface="Times New Roman" panose="02020603050405020304" pitchFamily="18" charset="0"/>
                <a:cs typeface="Times New Roman" pitchFamily="18" charset="0"/>
              </a:rPr>
              <a:t>Для отримання згоди батьків (опікунів) для фото-, </a:t>
            </a:r>
            <a:r>
              <a:rPr lang="uk-UA" b="1" dirty="0" err="1">
                <a:solidFill>
                  <a:srgbClr val="002060"/>
                </a:solidFill>
                <a:latin typeface="Times New Roman" panose="02020603050405020304" pitchFamily="18" charset="0"/>
                <a:cs typeface="Times New Roman" pitchFamily="18" charset="0"/>
              </a:rPr>
              <a:t>відеозйомки</a:t>
            </a:r>
            <a:r>
              <a:rPr lang="uk-UA" b="1" dirty="0">
                <a:solidFill>
                  <a:srgbClr val="002060"/>
                </a:solidFill>
                <a:latin typeface="Times New Roman" panose="02020603050405020304" pitchFamily="18" charset="0"/>
                <a:cs typeface="Times New Roman" pitchFamily="18" charset="0"/>
              </a:rPr>
              <a:t> дитини працівник закладу має звернутися до них, згідно з процедурою для отримання такого дозволу. Не дозволяється надавати представникам ЗМІ контактні дані батьків (опікунів) дитини без їх попередньої згоди.</a:t>
            </a:r>
          </a:p>
          <a:p>
            <a:pPr lvl="0" algn="ctr"/>
            <a:r>
              <a:rPr lang="uk-UA" b="1" dirty="0">
                <a:solidFill>
                  <a:srgbClr val="C00000"/>
                </a:solidFill>
              </a:rPr>
              <a:t>Д</a:t>
            </a:r>
            <a:r>
              <a:rPr lang="uk-UA" b="1" dirty="0" smtClean="0">
                <a:solidFill>
                  <a:srgbClr val="C00000"/>
                </a:solidFill>
              </a:rPr>
              <a:t>озвіл </a:t>
            </a:r>
            <a:r>
              <a:rPr lang="uk-UA" b="1" dirty="0">
                <a:solidFill>
                  <a:srgbClr val="C00000"/>
                </a:solidFill>
              </a:rPr>
              <a:t>повинен містити дані про те, де буде оприлюднено запис або зображення та в якому контексті його буде використано (наприклад, що його буде розміщено на веб-сайті  </a:t>
            </a:r>
            <a:r>
              <a:rPr lang="uk-UA" b="1" u="sng" dirty="0" err="1">
                <a:solidFill>
                  <a:srgbClr val="C00000"/>
                </a:solidFill>
                <a:hlinkClick r:id="rId2"/>
              </a:rPr>
              <a:t>www.youtube.pl</a:t>
            </a:r>
            <a:r>
              <a:rPr lang="uk-UA" b="1" dirty="0">
                <a:solidFill>
                  <a:srgbClr val="C00000"/>
                </a:solidFill>
              </a:rPr>
              <a:t> з метою реклами закладу</a:t>
            </a:r>
            <a:r>
              <a:rPr lang="uk-UA" b="1" dirty="0" smtClean="0">
                <a:solidFill>
                  <a:srgbClr val="C00000"/>
                </a:solidFill>
              </a:rPr>
              <a:t>).</a:t>
            </a:r>
            <a:endParaRPr lang="uk-UA" b="1" dirty="0">
              <a:solidFill>
                <a:srgbClr val="C00000"/>
              </a:solidFill>
            </a:endParaRP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Картинки по запросу &quot;інформаційє безпечним освітнє середовище діти за компютєрами&quot;&qu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07684" y="4643871"/>
            <a:ext cx="2076450"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30459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Педагогічна   рада</a:t>
            </a:r>
            <a:endParaRPr lang="ru-RU" b="1" dirty="0">
              <a:solidFill>
                <a:srgbClr val="FF0000"/>
              </a:solidFill>
            </a:endParaRPr>
          </a:p>
        </p:txBody>
      </p:sp>
      <p:sp>
        <p:nvSpPr>
          <p:cNvPr id="3" name="Содержимое 2"/>
          <p:cNvSpPr>
            <a:spLocks noGrp="1"/>
          </p:cNvSpPr>
          <p:nvPr>
            <p:ph idx="1"/>
          </p:nvPr>
        </p:nvSpPr>
        <p:spPr>
          <a:xfrm>
            <a:off x="1448972" y="1589649"/>
            <a:ext cx="10055640" cy="4321573"/>
          </a:xfrm>
        </p:spPr>
        <p:txBody>
          <a:bodyPr>
            <a:normAutofit/>
          </a:bodyPr>
          <a:lstStyle/>
          <a:p>
            <a:r>
              <a:rPr lang="uk-UA" sz="2800" b="1" smtClean="0">
                <a:solidFill>
                  <a:srgbClr val="002060"/>
                </a:solidFill>
              </a:rPr>
              <a:t>ТЕМА</a:t>
            </a:r>
            <a:r>
              <a:rPr lang="uk-UA" sz="2800" b="1" smtClean="0"/>
              <a:t>:        </a:t>
            </a:r>
            <a:r>
              <a:rPr lang="uk-UA" sz="3600" b="1" dirty="0" smtClean="0">
                <a:solidFill>
                  <a:srgbClr val="0070C0"/>
                </a:solidFill>
              </a:rPr>
              <a:t>Творча співпраця педагогічної, учнівської та батьківської громадськості ліцею для створення безпечного освітнього середовища в закладі</a:t>
            </a:r>
            <a:r>
              <a:rPr lang="uk-UA" sz="2800" b="1" dirty="0" smtClean="0"/>
              <a:t>.</a:t>
            </a:r>
            <a:endParaRPr lang="ru-RU"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19199" y="318657"/>
            <a:ext cx="10695709" cy="4641270"/>
          </a:xfrm>
        </p:spPr>
        <p:txBody>
          <a:bodyPr>
            <a:normAutofit/>
          </a:bodyPr>
          <a:lstStyle/>
          <a:p>
            <a:pPr marL="0" indent="0" algn="ctr">
              <a:buNone/>
            </a:pPr>
            <a:r>
              <a:rPr lang="uk-UA" sz="2600" b="1" dirty="0" smtClean="0">
                <a:solidFill>
                  <a:srgbClr val="C00000"/>
                </a:solidFill>
                <a:latin typeface="Times New Roman" pitchFamily="18" charset="0"/>
                <a:cs typeface="Times New Roman" pitchFamily="18" charset="0"/>
              </a:rPr>
              <a:t>Принципи </a:t>
            </a:r>
            <a:r>
              <a:rPr lang="uk-UA" sz="2600" b="1" dirty="0">
                <a:solidFill>
                  <a:srgbClr val="C00000"/>
                </a:solidFill>
                <a:latin typeface="Times New Roman" pitchFamily="18" charset="0"/>
                <a:cs typeface="Times New Roman" pitchFamily="18" charset="0"/>
              </a:rPr>
              <a:t>доступу дітей до мережі </a:t>
            </a:r>
            <a:r>
              <a:rPr lang="uk-UA" sz="2600" b="1" dirty="0" smtClean="0">
                <a:solidFill>
                  <a:srgbClr val="C00000"/>
                </a:solidFill>
                <a:latin typeface="Times New Roman" pitchFamily="18" charset="0"/>
                <a:cs typeface="Times New Roman" pitchFamily="18" charset="0"/>
              </a:rPr>
              <a:t>Інтернет</a:t>
            </a:r>
            <a:endParaRPr lang="uk-UA" sz="2600" b="1" dirty="0">
              <a:solidFill>
                <a:srgbClr val="C00000"/>
              </a:solidFill>
              <a:latin typeface="Times New Roman" pitchFamily="18" charset="0"/>
              <a:cs typeface="Times New Roman" pitchFamily="18" charset="0"/>
            </a:endParaRPr>
          </a:p>
          <a:p>
            <a:pPr lvl="0"/>
            <a:r>
              <a:rPr lang="uk-UA" sz="2200" dirty="0">
                <a:solidFill>
                  <a:srgbClr val="002060"/>
                </a:solidFill>
                <a:latin typeface="Times New Roman" pitchFamily="18" charset="0"/>
                <a:cs typeface="Times New Roman" pitchFamily="18" charset="0"/>
              </a:rPr>
              <a:t>Надаючи дітям доступ до мережі Інтернет, заклад зобов’язаний вжити всіх заходів для захисту їх від матеріалів, які можуть зашкодити їхньому належному </a:t>
            </a:r>
            <a:r>
              <a:rPr lang="uk-UA" sz="2200" dirty="0" smtClean="0">
                <a:solidFill>
                  <a:srgbClr val="002060"/>
                </a:solidFill>
                <a:latin typeface="Times New Roman" pitchFamily="18" charset="0"/>
                <a:cs typeface="Times New Roman" pitchFamily="18" charset="0"/>
              </a:rPr>
              <a:t>розвитку. </a:t>
            </a:r>
            <a:r>
              <a:rPr lang="uk-UA" sz="2200" dirty="0">
                <a:solidFill>
                  <a:srgbClr val="002060"/>
                </a:solidFill>
                <a:latin typeface="Times New Roman" pitchFamily="18" charset="0"/>
                <a:cs typeface="Times New Roman" pitchFamily="18" charset="0"/>
              </a:rPr>
              <a:t>На території закладу дитина може мати доступ до мережі Інтернет у таких випадках:</a:t>
            </a:r>
          </a:p>
          <a:p>
            <a:pPr lvl="0"/>
            <a:r>
              <a:rPr lang="uk-UA" sz="2200" dirty="0">
                <a:solidFill>
                  <a:srgbClr val="002060"/>
                </a:solidFill>
                <a:latin typeface="Times New Roman" pitchFamily="18" charset="0"/>
                <a:cs typeface="Times New Roman" pitchFamily="18" charset="0"/>
              </a:rPr>
              <a:t>під наглядом учителя на заняттях з вивчення комп’ютера;</a:t>
            </a:r>
          </a:p>
          <a:p>
            <a:pPr lvl="0"/>
            <a:r>
              <a:rPr lang="uk-UA" sz="2200" dirty="0">
                <a:solidFill>
                  <a:srgbClr val="002060"/>
                </a:solidFill>
                <a:latin typeface="Times New Roman" pitchFamily="18" charset="0"/>
                <a:cs typeface="Times New Roman" pitchFamily="18" charset="0"/>
              </a:rPr>
              <a:t>без нагляду вчителя – на комп’ютерах навчального закладу, призначених для цього (вільний доступ).</a:t>
            </a:r>
          </a:p>
          <a:p>
            <a:pPr lvl="0"/>
            <a:r>
              <a:rPr lang="uk-UA" sz="2200" dirty="0">
                <a:solidFill>
                  <a:srgbClr val="002060"/>
                </a:solidFill>
                <a:latin typeface="Times New Roman" pitchFamily="18" charset="0"/>
                <a:cs typeface="Times New Roman" pitchFamily="18" charset="0"/>
              </a:rPr>
              <a:t>Коли дитина отримує доступ до мережі Інтернет під наглядом працівника закладу, останній має розповісти дитині про принципи безпечного користування мережею Інтернет. Крім того, працівник закладу відповідає за забезпечення безпеки дітей при використанні мережі Інтернет під час занять.</a:t>
            </a:r>
          </a:p>
          <a:p>
            <a:endParaRPr lang="uk-UA" dirty="0"/>
          </a:p>
        </p:txBody>
      </p:sp>
      <p:pic>
        <p:nvPicPr>
          <p:cNvPr id="6146" name="Picture 2" descr="C:\Users\КВР\Desktop\фото до пед ради\4446a0ce-5c3e-49be-a944-7a421b1e8ed8.jpg"/>
          <p:cNvPicPr>
            <a:picLocks noChangeAspect="1" noChangeArrowheads="1"/>
          </p:cNvPicPr>
          <p:nvPr/>
        </p:nvPicPr>
        <p:blipFill>
          <a:blip r:embed="rId2" cstate="print"/>
          <a:srcRect/>
          <a:stretch>
            <a:fillRect/>
          </a:stretch>
        </p:blipFill>
        <p:spPr bwMode="auto">
          <a:xfrm>
            <a:off x="7342908" y="4755572"/>
            <a:ext cx="4433455" cy="2102427"/>
          </a:xfrm>
          <a:prstGeom prst="rect">
            <a:avLst/>
          </a:prstGeom>
          <a:noFill/>
        </p:spPr>
      </p:pic>
    </p:spTree>
    <p:extLst>
      <p:ext uri="{BB962C8B-B14F-4D97-AF65-F5344CB8AC3E}">
        <p14:creationId xmlns="" xmlns:p14="http://schemas.microsoft.com/office/powerpoint/2010/main" val="1250365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2415" y="207817"/>
            <a:ext cx="10890015" cy="4705877"/>
          </a:xfrm>
        </p:spPr>
        <p:txBody>
          <a:bodyPr/>
          <a:lstStyle/>
          <a:p>
            <a:pPr algn="ctr"/>
            <a:r>
              <a:rPr lang="uk-UA" sz="2000" b="1" dirty="0">
                <a:solidFill>
                  <a:srgbClr val="C00000"/>
                </a:solidFill>
                <a:latin typeface="Times New Roman" pitchFamily="18" charset="0"/>
                <a:cs typeface="Times New Roman" pitchFamily="18" charset="0"/>
              </a:rPr>
              <a:t>Стратегія безпечного освітнього середовища:</a:t>
            </a:r>
          </a:p>
          <a:p>
            <a:r>
              <a:rPr lang="uk-UA" sz="2000" dirty="0">
                <a:latin typeface="Times New Roman" pitchFamily="18" charset="0"/>
                <a:cs typeface="Times New Roman" pitchFamily="18" charset="0"/>
              </a:rPr>
              <a:t>• порядок повідомлення та втручання, де поетапно зазначено, що слід робити, коли дитина стала жертвою насильства або її безпеці загрожують незнайомі люди, члени родини чи працівники закладу;</a:t>
            </a:r>
          </a:p>
          <a:p>
            <a:r>
              <a:rPr lang="uk-UA" sz="2000" dirty="0">
                <a:latin typeface="Times New Roman" pitchFamily="18" charset="0"/>
                <a:cs typeface="Times New Roman" pitchFamily="18" charset="0"/>
              </a:rPr>
              <a:t>• правила захисту особистих даних, які визначають методи збереження та поширення інформації про дітей;</a:t>
            </a:r>
          </a:p>
          <a:p>
            <a:r>
              <a:rPr lang="uk-UA" sz="2000" dirty="0">
                <a:latin typeface="Times New Roman" pitchFamily="18" charset="0"/>
                <a:cs typeface="Times New Roman" pitchFamily="18" charset="0"/>
              </a:rPr>
              <a:t>• правила захисту зображень дітей, які визначають, як можна знімати дітей на фото або відео та поширювати їх зображення;</a:t>
            </a:r>
          </a:p>
          <a:p>
            <a:r>
              <a:rPr lang="uk-UA" sz="2000" dirty="0">
                <a:latin typeface="Times New Roman" pitchFamily="18" charset="0"/>
                <a:cs typeface="Times New Roman" pitchFamily="18" charset="0"/>
              </a:rPr>
              <a:t>• правила доступу дітей до мережі Інтернет і їх захисту від шкідливих матеріалів, розміщених у ній, включно з призначенням особи або осіб, відповідальних за нагляд за безпечним використанням комп’ютерної мережі.</a:t>
            </a:r>
          </a:p>
          <a:p>
            <a:r>
              <a:rPr lang="uk-UA" sz="2000" dirty="0">
                <a:latin typeface="Times New Roman" pitchFamily="18" charset="0"/>
                <a:cs typeface="Times New Roman" pitchFamily="18" charset="0"/>
              </a:rPr>
              <a:t>• принципи безпечних відносин між працівниками закладу та дітьми, включно з повним описом поведінки, яка є неприйнятною при спілкуванні з дітьми.</a:t>
            </a:r>
          </a:p>
          <a:p>
            <a:endParaRPr lang="uk-UA" dirty="0"/>
          </a:p>
        </p:txBody>
      </p:sp>
      <p:pic>
        <p:nvPicPr>
          <p:cNvPr id="4098" name="Picture 2" descr="C:\Users\КВР\Desktop\фото до пед ради\a7360056-cdf1-42b7-9205-ae18ffec9a71.jpg"/>
          <p:cNvPicPr>
            <a:picLocks noChangeAspect="1" noChangeArrowheads="1"/>
          </p:cNvPicPr>
          <p:nvPr/>
        </p:nvPicPr>
        <p:blipFill>
          <a:blip r:embed="rId2" cstate="print"/>
          <a:srcRect/>
          <a:stretch>
            <a:fillRect/>
          </a:stretch>
        </p:blipFill>
        <p:spPr bwMode="auto">
          <a:xfrm>
            <a:off x="6442363" y="4908147"/>
            <a:ext cx="5430981" cy="2575473"/>
          </a:xfrm>
          <a:prstGeom prst="rect">
            <a:avLst/>
          </a:prstGeom>
          <a:noFill/>
        </p:spPr>
      </p:pic>
      <p:pic>
        <p:nvPicPr>
          <p:cNvPr id="4099" name="Picture 3" descr="C:\Users\КВР\Desktop\фото до пед ради\32922259-c72c-4872-9d15-51540c536053.jpg"/>
          <p:cNvPicPr>
            <a:picLocks noChangeAspect="1" noChangeArrowheads="1"/>
          </p:cNvPicPr>
          <p:nvPr/>
        </p:nvPicPr>
        <p:blipFill>
          <a:blip r:embed="rId3" cstate="print"/>
          <a:srcRect/>
          <a:stretch>
            <a:fillRect/>
          </a:stretch>
        </p:blipFill>
        <p:spPr bwMode="auto">
          <a:xfrm>
            <a:off x="1108364" y="4818070"/>
            <a:ext cx="4308764" cy="2039930"/>
          </a:xfrm>
          <a:prstGeom prst="rect">
            <a:avLst/>
          </a:prstGeom>
          <a:noFill/>
        </p:spPr>
      </p:pic>
    </p:spTree>
    <p:extLst>
      <p:ext uri="{BB962C8B-B14F-4D97-AF65-F5344CB8AC3E}">
        <p14:creationId xmlns="" xmlns:p14="http://schemas.microsoft.com/office/powerpoint/2010/main" val="2134238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62989" y="484909"/>
            <a:ext cx="11229975" cy="1795030"/>
          </a:xfrm>
        </p:spPr>
        <p:txBody>
          <a:bodyPr>
            <a:normAutofit/>
          </a:bodyPr>
          <a:lstStyle/>
          <a:p>
            <a:r>
              <a:rPr lang="uk-UA" sz="3200" b="1" dirty="0" smtClean="0">
                <a:solidFill>
                  <a:srgbClr val="C00000"/>
                </a:solidFill>
              </a:rPr>
              <a:t>Освітнє середовище має бути безпечним, мобільним, створеним і батьками, і вчителем, і дітьми.</a:t>
            </a:r>
            <a:endParaRPr lang="ru-RU" sz="3200" b="1" dirty="0">
              <a:solidFill>
                <a:srgbClr val="C00000"/>
              </a:solidFill>
            </a:endParaRPr>
          </a:p>
        </p:txBody>
      </p:sp>
      <p:pic>
        <p:nvPicPr>
          <p:cNvPr id="5122" name="Picture 2" descr="C:\Users\КВР\Desktop\фото до пед ради\934f713a-9981-47e5-8fb1-936fab48cafd.jpg"/>
          <p:cNvPicPr>
            <a:picLocks noChangeAspect="1" noChangeArrowheads="1"/>
          </p:cNvPicPr>
          <p:nvPr/>
        </p:nvPicPr>
        <p:blipFill>
          <a:blip r:embed="rId3" cstate="print"/>
          <a:srcRect/>
          <a:stretch>
            <a:fillRect/>
          </a:stretch>
        </p:blipFill>
        <p:spPr bwMode="auto">
          <a:xfrm>
            <a:off x="942109" y="2185088"/>
            <a:ext cx="5943600" cy="2818567"/>
          </a:xfrm>
          <a:prstGeom prst="rect">
            <a:avLst/>
          </a:prstGeom>
          <a:noFill/>
        </p:spPr>
      </p:pic>
      <p:pic>
        <p:nvPicPr>
          <p:cNvPr id="5123" name="Picture 3" descr="C:\Users\КВР\Desktop\фото до пед ради\f41156f6-f047-4c19-bef9-615f1af998cd.jpg"/>
          <p:cNvPicPr>
            <a:picLocks noChangeAspect="1" noChangeArrowheads="1"/>
          </p:cNvPicPr>
          <p:nvPr/>
        </p:nvPicPr>
        <p:blipFill>
          <a:blip r:embed="rId4" cstate="print"/>
          <a:srcRect/>
          <a:stretch>
            <a:fillRect/>
          </a:stretch>
        </p:blipFill>
        <p:spPr bwMode="auto">
          <a:xfrm>
            <a:off x="7232073" y="2010285"/>
            <a:ext cx="8298872" cy="3935481"/>
          </a:xfrm>
          <a:prstGeom prst="rect">
            <a:avLst/>
          </a:prstGeom>
          <a:noFill/>
        </p:spPr>
      </p:pic>
      <p:pic>
        <p:nvPicPr>
          <p:cNvPr id="5124" name="Picture 4" descr="C:\Users\КВР\Desktop\фото до пед ради\de649ff2-5868-4fde-a6b5-cfd71a5e9c4a.jpg"/>
          <p:cNvPicPr>
            <a:picLocks noChangeAspect="1" noChangeArrowheads="1"/>
          </p:cNvPicPr>
          <p:nvPr/>
        </p:nvPicPr>
        <p:blipFill>
          <a:blip r:embed="rId5" cstate="print"/>
          <a:srcRect/>
          <a:stretch>
            <a:fillRect/>
          </a:stretch>
        </p:blipFill>
        <p:spPr bwMode="auto">
          <a:xfrm>
            <a:off x="2632363" y="4491655"/>
            <a:ext cx="5666510" cy="2687165"/>
          </a:xfrm>
          <a:prstGeom prst="rect">
            <a:avLst/>
          </a:prstGeom>
          <a:noFill/>
        </p:spPr>
      </p:pic>
    </p:spTree>
    <p:extLst>
      <p:ext uri="{BB962C8B-B14F-4D97-AF65-F5344CB8AC3E}">
        <p14:creationId xmlns="" xmlns:p14="http://schemas.microsoft.com/office/powerpoint/2010/main" val="2896425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8458" y="624110"/>
            <a:ext cx="7256154" cy="1280890"/>
          </a:xfrm>
        </p:spPr>
        <p:txBody>
          <a:bodyPr>
            <a:normAutofit fontScale="90000"/>
          </a:bodyPr>
          <a:lstStyle/>
          <a:p>
            <a:pPr algn="ctr"/>
            <a:r>
              <a:rPr lang="uk-UA" b="1" i="1" dirty="0">
                <a:solidFill>
                  <a:srgbClr val="00B050"/>
                </a:solidFill>
              </a:rPr>
              <a:t>Організація </a:t>
            </a:r>
            <a:r>
              <a:rPr lang="uk-UA" b="1" i="1" dirty="0" smtClean="0">
                <a:solidFill>
                  <a:srgbClr val="00B050"/>
                </a:solidFill>
              </a:rPr>
              <a:t>ефективного</a:t>
            </a:r>
            <a:br>
              <a:rPr lang="uk-UA" b="1" i="1" dirty="0" smtClean="0">
                <a:solidFill>
                  <a:srgbClr val="00B050"/>
                </a:solidFill>
              </a:rPr>
            </a:br>
            <a:r>
              <a:rPr lang="uk-UA" b="1" i="1" dirty="0" smtClean="0">
                <a:solidFill>
                  <a:srgbClr val="00B050"/>
                </a:solidFill>
              </a:rPr>
              <a:t> </a:t>
            </a:r>
            <a:r>
              <a:rPr lang="uk-UA" b="1" i="1" dirty="0">
                <a:solidFill>
                  <a:srgbClr val="00B050"/>
                </a:solidFill>
              </a:rPr>
              <a:t>і безпечного освітнього середовища</a:t>
            </a:r>
            <a:endParaRPr lang="uk-UA" dirty="0"/>
          </a:p>
        </p:txBody>
      </p:sp>
      <p:sp>
        <p:nvSpPr>
          <p:cNvPr id="4" name="Підзаголовок 2"/>
          <p:cNvSpPr>
            <a:spLocks noGrp="1"/>
          </p:cNvSpPr>
          <p:nvPr>
            <p:ph idx="1"/>
          </p:nvPr>
        </p:nvSpPr>
        <p:spPr>
          <a:xfrm>
            <a:off x="4981278" y="2427043"/>
            <a:ext cx="6041036" cy="3387776"/>
          </a:xfrm>
          <a:solidFill>
            <a:schemeClr val="accent2">
              <a:lumMod val="20000"/>
              <a:lumOff val="80000"/>
            </a:schemeClr>
          </a:solidFill>
        </p:spPr>
        <p:txBody>
          <a:bodyPr>
            <a:normAutofit/>
          </a:bodyPr>
          <a:lstStyle/>
          <a:p>
            <a:pPr marL="0" indent="0" algn="l">
              <a:buNone/>
            </a:pPr>
            <a:r>
              <a:rPr lang="uk-UA" sz="2000" b="1" dirty="0">
                <a:solidFill>
                  <a:schemeClr val="tx1"/>
                </a:solidFill>
              </a:rPr>
              <a:t> </a:t>
            </a:r>
            <a:r>
              <a:rPr lang="uk-UA" sz="2000" b="1" dirty="0" smtClean="0">
                <a:solidFill>
                  <a:schemeClr val="tx1"/>
                </a:solidFill>
              </a:rPr>
              <a:t>    Забезпечення права вибору. </a:t>
            </a:r>
          </a:p>
          <a:p>
            <a:pPr algn="l"/>
            <a:r>
              <a:rPr lang="uk-UA" sz="2000" b="1" dirty="0" smtClean="0">
                <a:solidFill>
                  <a:schemeClr val="tx1"/>
                </a:solidFill>
              </a:rPr>
              <a:t>Формування спільних цінностей.</a:t>
            </a:r>
          </a:p>
          <a:p>
            <a:pPr algn="l"/>
            <a:r>
              <a:rPr lang="uk-UA" sz="2000" b="1" dirty="0" smtClean="0">
                <a:solidFill>
                  <a:schemeClr val="tx1"/>
                </a:solidFill>
              </a:rPr>
              <a:t>Встановлення правил.</a:t>
            </a:r>
          </a:p>
          <a:p>
            <a:pPr algn="l"/>
            <a:r>
              <a:rPr lang="uk-UA" sz="2000" b="1" dirty="0" smtClean="0">
                <a:solidFill>
                  <a:schemeClr val="tx1"/>
                </a:solidFill>
              </a:rPr>
              <a:t>Практика ранкових зустрічей.</a:t>
            </a:r>
          </a:p>
          <a:p>
            <a:pPr algn="l"/>
            <a:r>
              <a:rPr lang="uk-UA" sz="2000" b="1" dirty="0" smtClean="0">
                <a:solidFill>
                  <a:schemeClr val="tx1"/>
                </a:solidFill>
              </a:rPr>
              <a:t>Участь дітей в організації освітнього середовища.</a:t>
            </a:r>
          </a:p>
          <a:p>
            <a:pPr algn="l"/>
            <a:r>
              <a:rPr lang="uk-UA" sz="2000" b="1" dirty="0" smtClean="0">
                <a:solidFill>
                  <a:schemeClr val="tx1"/>
                </a:solidFill>
              </a:rPr>
              <a:t>Багатоманітність та соціальна інклюзія.</a:t>
            </a:r>
          </a:p>
          <a:p>
            <a:pPr algn="l"/>
            <a:r>
              <a:rPr lang="uk-UA" sz="2000" b="1" dirty="0" smtClean="0">
                <a:solidFill>
                  <a:schemeClr val="tx1"/>
                </a:solidFill>
              </a:rPr>
              <a:t>Діти з особливими освітніми потребами.</a:t>
            </a:r>
          </a:p>
          <a:p>
            <a:pPr algn="l"/>
            <a:endParaRPr lang="uk-UA" sz="2000" dirty="0"/>
          </a:p>
        </p:txBody>
      </p:sp>
      <p:pic>
        <p:nvPicPr>
          <p:cNvPr id="3074" name="Picture 2" descr="C:\Users\User\Desktop\пошта\1.jpg"/>
          <p:cNvPicPr>
            <a:picLocks noChangeAspect="1" noChangeArrowheads="1"/>
          </p:cNvPicPr>
          <p:nvPr/>
        </p:nvPicPr>
        <p:blipFill>
          <a:blip r:embed="rId2" cstate="print"/>
          <a:srcRect/>
          <a:stretch>
            <a:fillRect/>
          </a:stretch>
        </p:blipFill>
        <p:spPr bwMode="auto">
          <a:xfrm>
            <a:off x="290472" y="3118340"/>
            <a:ext cx="4501661" cy="3376246"/>
          </a:xfrm>
          <a:prstGeom prst="rect">
            <a:avLst/>
          </a:prstGeom>
          <a:noFill/>
        </p:spPr>
      </p:pic>
      <p:pic>
        <p:nvPicPr>
          <p:cNvPr id="8194" name="Picture 2" descr="C:\Users\КВР\Desktop\фото до пед ради\27df4844-683e-458a-9a15-97efb5cceb1b.jpg"/>
          <p:cNvPicPr>
            <a:picLocks noChangeAspect="1" noChangeArrowheads="1"/>
          </p:cNvPicPr>
          <p:nvPr/>
        </p:nvPicPr>
        <p:blipFill>
          <a:blip r:embed="rId3" cstate="print"/>
          <a:srcRect/>
          <a:stretch>
            <a:fillRect/>
          </a:stretch>
        </p:blipFill>
        <p:spPr bwMode="auto">
          <a:xfrm>
            <a:off x="0" y="581891"/>
            <a:ext cx="4966638" cy="2355273"/>
          </a:xfrm>
          <a:prstGeom prst="rect">
            <a:avLst/>
          </a:prstGeom>
          <a:noFill/>
        </p:spPr>
      </p:pic>
    </p:spTree>
    <p:extLst>
      <p:ext uri="{BB962C8B-B14F-4D97-AF65-F5344CB8AC3E}">
        <p14:creationId xmlns="" xmlns:p14="http://schemas.microsoft.com/office/powerpoint/2010/main" val="2233032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3928" y="627090"/>
            <a:ext cx="9870684" cy="2871140"/>
          </a:xfrm>
        </p:spPr>
        <p:txBody>
          <a:bodyPr>
            <a:normAutofit/>
          </a:bodyPr>
          <a:lstStyle/>
          <a:p>
            <a:pPr>
              <a:buNone/>
            </a:pPr>
            <a:r>
              <a:rPr lang="ru-RU" sz="2800" b="1" i="1" dirty="0" smtClean="0"/>
              <a:t>   </a:t>
            </a:r>
            <a:r>
              <a:rPr lang="ru-RU" sz="2800" b="1" i="1" dirty="0" err="1" smtClean="0">
                <a:solidFill>
                  <a:srgbClr val="002060"/>
                </a:solidFill>
              </a:rPr>
              <a:t>Плануючи</a:t>
            </a:r>
            <a:r>
              <a:rPr lang="ru-RU" sz="2800" b="1" i="1" dirty="0" smtClean="0">
                <a:solidFill>
                  <a:srgbClr val="002060"/>
                </a:solidFill>
              </a:rPr>
              <a:t>  </a:t>
            </a:r>
            <a:r>
              <a:rPr lang="ru-RU" sz="2800" b="1" i="1" dirty="0" err="1">
                <a:solidFill>
                  <a:srgbClr val="002060"/>
                </a:solidFill>
              </a:rPr>
              <a:t>організацію</a:t>
            </a:r>
            <a:r>
              <a:rPr lang="ru-RU" sz="2800" b="1" i="1" dirty="0">
                <a:solidFill>
                  <a:srgbClr val="002060"/>
                </a:solidFill>
              </a:rPr>
              <a:t>  </a:t>
            </a:r>
            <a:r>
              <a:rPr lang="ru-RU" sz="2800" b="1" i="1" dirty="0" err="1">
                <a:solidFill>
                  <a:srgbClr val="002060"/>
                </a:solidFill>
              </a:rPr>
              <a:t>освітнього</a:t>
            </a:r>
            <a:r>
              <a:rPr lang="ru-RU" sz="2800" b="1" i="1" dirty="0">
                <a:solidFill>
                  <a:srgbClr val="002060"/>
                </a:solidFill>
              </a:rPr>
              <a:t>  </a:t>
            </a:r>
            <a:r>
              <a:rPr lang="ru-RU" sz="2800" b="1" i="1" dirty="0" err="1">
                <a:solidFill>
                  <a:srgbClr val="002060"/>
                </a:solidFill>
              </a:rPr>
              <a:t>середовища</a:t>
            </a:r>
            <a:r>
              <a:rPr lang="ru-RU" sz="2800" b="1" i="1" dirty="0">
                <a:solidFill>
                  <a:srgbClr val="002060"/>
                </a:solidFill>
              </a:rPr>
              <a:t>  в </a:t>
            </a:r>
            <a:r>
              <a:rPr lang="ru-RU" sz="2800" b="1" i="1" dirty="0" smtClean="0">
                <a:solidFill>
                  <a:srgbClr val="002060"/>
                </a:solidFill>
              </a:rPr>
              <a:t> </a:t>
            </a:r>
            <a:r>
              <a:rPr lang="ru-RU" sz="2800" b="1" i="1" dirty="0" err="1" smtClean="0">
                <a:solidFill>
                  <a:srgbClr val="002060"/>
                </a:solidFill>
              </a:rPr>
              <a:t>класах</a:t>
            </a:r>
            <a:r>
              <a:rPr lang="ru-RU" sz="2800" b="1" i="1" dirty="0">
                <a:solidFill>
                  <a:srgbClr val="002060"/>
                </a:solidFill>
              </a:rPr>
              <a:t>,  не </a:t>
            </a:r>
            <a:r>
              <a:rPr lang="ru-RU" sz="2800" b="1" i="1" dirty="0" err="1">
                <a:solidFill>
                  <a:srgbClr val="002060"/>
                </a:solidFill>
              </a:rPr>
              <a:t>лише</a:t>
            </a:r>
            <a:r>
              <a:rPr lang="ru-RU" sz="2800" b="1" i="1" dirty="0">
                <a:solidFill>
                  <a:srgbClr val="002060"/>
                </a:solidFill>
              </a:rPr>
              <a:t> </a:t>
            </a:r>
            <a:r>
              <a:rPr lang="ru-RU" sz="2800" b="1" i="1" dirty="0" err="1">
                <a:solidFill>
                  <a:srgbClr val="C00000"/>
                </a:solidFill>
              </a:rPr>
              <a:t>важливо</a:t>
            </a:r>
            <a:r>
              <a:rPr lang="ru-RU" sz="2800" b="1" i="1" dirty="0">
                <a:solidFill>
                  <a:srgbClr val="002060"/>
                </a:solidFill>
              </a:rPr>
              <a:t>, а й </a:t>
            </a:r>
            <a:r>
              <a:rPr lang="ru-RU" sz="2800" b="1" i="1" dirty="0" err="1">
                <a:solidFill>
                  <a:srgbClr val="C00000"/>
                </a:solidFill>
              </a:rPr>
              <a:t>необхідно</a:t>
            </a:r>
            <a:r>
              <a:rPr lang="ru-RU" sz="2800" b="1" i="1" dirty="0">
                <a:solidFill>
                  <a:srgbClr val="002060"/>
                </a:solidFill>
              </a:rPr>
              <a:t> </a:t>
            </a:r>
            <a:r>
              <a:rPr lang="ru-RU" sz="2800" b="1" i="1" dirty="0" err="1">
                <a:solidFill>
                  <a:srgbClr val="002060"/>
                </a:solidFill>
              </a:rPr>
              <a:t>брати</a:t>
            </a:r>
            <a:r>
              <a:rPr lang="ru-RU" sz="2800" b="1" i="1" dirty="0">
                <a:solidFill>
                  <a:srgbClr val="002060"/>
                </a:solidFill>
              </a:rPr>
              <a:t> до </a:t>
            </a:r>
            <a:r>
              <a:rPr lang="ru-RU" sz="2800" b="1" i="1" dirty="0" err="1">
                <a:solidFill>
                  <a:srgbClr val="002060"/>
                </a:solidFill>
              </a:rPr>
              <a:t>уваги</a:t>
            </a:r>
            <a:r>
              <a:rPr lang="ru-RU" sz="2800" b="1" i="1" dirty="0">
                <a:solidFill>
                  <a:srgbClr val="002060"/>
                </a:solidFill>
              </a:rPr>
              <a:t> </a:t>
            </a:r>
            <a:r>
              <a:rPr lang="ru-RU" sz="2800" b="1" i="1" dirty="0" err="1">
                <a:solidFill>
                  <a:srgbClr val="002060"/>
                </a:solidFill>
              </a:rPr>
              <a:t>теорію</a:t>
            </a:r>
            <a:r>
              <a:rPr lang="ru-RU" sz="2800" b="1" i="1" dirty="0">
                <a:solidFill>
                  <a:srgbClr val="002060"/>
                </a:solidFill>
              </a:rPr>
              <a:t> </a:t>
            </a:r>
            <a:r>
              <a:rPr lang="ru-RU" sz="2800" b="1" i="1" dirty="0" err="1">
                <a:solidFill>
                  <a:srgbClr val="002060"/>
                </a:solidFill>
              </a:rPr>
              <a:t>розвитку</a:t>
            </a:r>
            <a:r>
              <a:rPr lang="ru-RU" sz="2800" b="1" i="1" dirty="0">
                <a:solidFill>
                  <a:srgbClr val="002060"/>
                </a:solidFill>
              </a:rPr>
              <a:t> </a:t>
            </a:r>
            <a:r>
              <a:rPr lang="ru-RU" sz="2800" b="1" i="1" dirty="0" err="1">
                <a:solidFill>
                  <a:srgbClr val="002060"/>
                </a:solidFill>
              </a:rPr>
              <a:t>дитини</a:t>
            </a:r>
            <a:r>
              <a:rPr lang="ru-RU" sz="2800" b="1" i="1" dirty="0">
                <a:solidFill>
                  <a:srgbClr val="002060"/>
                </a:solidFill>
              </a:rPr>
              <a:t>, </a:t>
            </a:r>
            <a:r>
              <a:rPr lang="ru-RU" sz="2800" b="1" i="1" dirty="0" err="1">
                <a:solidFill>
                  <a:srgbClr val="002060"/>
                </a:solidFill>
              </a:rPr>
              <a:t>описану</a:t>
            </a:r>
            <a:r>
              <a:rPr lang="ru-RU" sz="2800" b="1" i="1" dirty="0">
                <a:solidFill>
                  <a:srgbClr val="002060"/>
                </a:solidFill>
              </a:rPr>
              <a:t> в </a:t>
            </a:r>
            <a:r>
              <a:rPr lang="ru-RU" sz="2800" b="1" i="1" dirty="0" err="1">
                <a:solidFill>
                  <a:srgbClr val="002060"/>
                </a:solidFill>
              </a:rPr>
              <a:t>працях</a:t>
            </a:r>
            <a:r>
              <a:rPr lang="ru-RU" sz="2800" b="1" i="1" dirty="0">
                <a:solidFill>
                  <a:srgbClr val="002060"/>
                </a:solidFill>
              </a:rPr>
              <a:t> </a:t>
            </a:r>
            <a:r>
              <a:rPr lang="ru-RU" sz="2800" b="1" i="1" dirty="0" err="1">
                <a:solidFill>
                  <a:srgbClr val="002060"/>
                </a:solidFill>
              </a:rPr>
              <a:t>багатьох</a:t>
            </a:r>
            <a:r>
              <a:rPr lang="ru-RU" sz="2800" b="1" i="1" dirty="0">
                <a:solidFill>
                  <a:srgbClr val="002060"/>
                </a:solidFill>
              </a:rPr>
              <a:t> </a:t>
            </a:r>
            <a:r>
              <a:rPr lang="ru-RU" sz="2800" b="1" i="1" dirty="0" err="1">
                <a:solidFill>
                  <a:srgbClr val="002060"/>
                </a:solidFill>
              </a:rPr>
              <a:t>відомих</a:t>
            </a:r>
            <a:r>
              <a:rPr lang="ru-RU" sz="2800" b="1" i="1" dirty="0">
                <a:solidFill>
                  <a:srgbClr val="002060"/>
                </a:solidFill>
              </a:rPr>
              <a:t> </a:t>
            </a:r>
            <a:r>
              <a:rPr lang="ru-RU" sz="2800" b="1" i="1" dirty="0" err="1">
                <a:solidFill>
                  <a:srgbClr val="002060"/>
                </a:solidFill>
              </a:rPr>
              <a:t>вітчизняних</a:t>
            </a:r>
            <a:r>
              <a:rPr lang="ru-RU" sz="2800" b="1" i="1" dirty="0">
                <a:solidFill>
                  <a:srgbClr val="002060"/>
                </a:solidFill>
              </a:rPr>
              <a:t> і </a:t>
            </a:r>
            <a:r>
              <a:rPr lang="ru-RU" sz="2800" b="1" i="1" dirty="0" err="1">
                <a:solidFill>
                  <a:srgbClr val="002060"/>
                </a:solidFill>
              </a:rPr>
              <a:t>зарубіжних</a:t>
            </a:r>
            <a:r>
              <a:rPr lang="ru-RU" sz="2800" b="1" i="1" dirty="0">
                <a:solidFill>
                  <a:srgbClr val="002060"/>
                </a:solidFill>
              </a:rPr>
              <a:t> </a:t>
            </a:r>
            <a:r>
              <a:rPr lang="ru-RU" sz="2800" b="1" i="1" dirty="0" err="1">
                <a:solidFill>
                  <a:srgbClr val="002060"/>
                </a:solidFill>
              </a:rPr>
              <a:t>авторів</a:t>
            </a:r>
            <a:r>
              <a:rPr lang="ru-RU" sz="2800" b="1" i="1" dirty="0">
                <a:solidFill>
                  <a:srgbClr val="002060"/>
                </a:solidFill>
              </a:rPr>
              <a:t> </a:t>
            </a:r>
            <a:endParaRPr lang="ru-RU" sz="2800" b="1" i="1" dirty="0" smtClean="0">
              <a:solidFill>
                <a:srgbClr val="002060"/>
              </a:solidFill>
            </a:endParaRPr>
          </a:p>
          <a:p>
            <a:pPr>
              <a:buNone/>
            </a:pPr>
            <a:r>
              <a:rPr lang="ru-RU" sz="2800" b="1" i="1" dirty="0" smtClean="0">
                <a:solidFill>
                  <a:srgbClr val="002060"/>
                </a:solidFill>
              </a:rPr>
              <a:t>          (</a:t>
            </a:r>
            <a:r>
              <a:rPr lang="ru-RU" sz="2800" b="1" i="1" dirty="0">
                <a:solidFill>
                  <a:srgbClr val="002060"/>
                </a:solidFill>
              </a:rPr>
              <a:t>Е. </a:t>
            </a:r>
            <a:r>
              <a:rPr lang="ru-RU" sz="2800" b="1" i="1" dirty="0" err="1">
                <a:solidFill>
                  <a:srgbClr val="002060"/>
                </a:solidFill>
              </a:rPr>
              <a:t>Еріксон</a:t>
            </a:r>
            <a:r>
              <a:rPr lang="ru-RU" sz="2800" b="1" i="1" dirty="0">
                <a:solidFill>
                  <a:srgbClr val="002060"/>
                </a:solidFill>
              </a:rPr>
              <a:t>, </a:t>
            </a:r>
            <a:r>
              <a:rPr lang="ru-RU" sz="2800" b="1" i="1" dirty="0" smtClean="0">
                <a:solidFill>
                  <a:srgbClr val="002060"/>
                </a:solidFill>
              </a:rPr>
              <a:t>Л</a:t>
            </a:r>
            <a:r>
              <a:rPr lang="ru-RU" sz="2800" b="1" i="1" dirty="0">
                <a:solidFill>
                  <a:srgbClr val="002060"/>
                </a:solidFill>
              </a:rPr>
              <a:t>. </a:t>
            </a:r>
            <a:r>
              <a:rPr lang="ru-RU" sz="2800" b="1" i="1" dirty="0" err="1">
                <a:solidFill>
                  <a:srgbClr val="002060"/>
                </a:solidFill>
              </a:rPr>
              <a:t>Виготський</a:t>
            </a:r>
            <a:r>
              <a:rPr lang="ru-RU" sz="2800" b="1" i="1" dirty="0">
                <a:solidFill>
                  <a:srgbClr val="002060"/>
                </a:solidFill>
              </a:rPr>
              <a:t>, Ж. </a:t>
            </a:r>
            <a:r>
              <a:rPr lang="ru-RU" sz="2800" b="1" i="1" dirty="0" err="1">
                <a:solidFill>
                  <a:srgbClr val="002060"/>
                </a:solidFill>
              </a:rPr>
              <a:t>Піаже</a:t>
            </a:r>
            <a:r>
              <a:rPr lang="ru-RU" sz="2800" b="1" i="1" dirty="0">
                <a:solidFill>
                  <a:srgbClr val="002060"/>
                </a:solidFill>
              </a:rPr>
              <a:t> та </a:t>
            </a:r>
            <a:r>
              <a:rPr lang="ru-RU" sz="2800" b="1" i="1" dirty="0" err="1">
                <a:solidFill>
                  <a:srgbClr val="002060"/>
                </a:solidFill>
              </a:rPr>
              <a:t>ін</a:t>
            </a:r>
            <a:r>
              <a:rPr lang="ru-RU" sz="2800" b="1" i="1" dirty="0">
                <a:solidFill>
                  <a:srgbClr val="002060"/>
                </a:solidFill>
              </a:rPr>
              <a:t>.) </a:t>
            </a:r>
            <a:endParaRPr lang="uk-UA" sz="2800" b="1" i="1" dirty="0">
              <a:solidFill>
                <a:srgbClr val="002060"/>
              </a:solidFill>
            </a:endParaRPr>
          </a:p>
          <a:p>
            <a:endParaRPr lang="uk-UA" dirty="0"/>
          </a:p>
        </p:txBody>
      </p:sp>
      <p:pic>
        <p:nvPicPr>
          <p:cNvPr id="2" name="Picture 2" descr="C:\Users\User\Desktop\пошта\4.jpg"/>
          <p:cNvPicPr>
            <a:picLocks noChangeAspect="1" noChangeArrowheads="1"/>
          </p:cNvPicPr>
          <p:nvPr/>
        </p:nvPicPr>
        <p:blipFill>
          <a:blip r:embed="rId2" cstate="print"/>
          <a:srcRect/>
          <a:stretch>
            <a:fillRect/>
          </a:stretch>
        </p:blipFill>
        <p:spPr bwMode="auto">
          <a:xfrm>
            <a:off x="2734886" y="3112029"/>
            <a:ext cx="7899247" cy="3745971"/>
          </a:xfrm>
          <a:prstGeom prst="rect">
            <a:avLst/>
          </a:prstGeom>
          <a:noFill/>
        </p:spPr>
      </p:pic>
    </p:spTree>
    <p:extLst>
      <p:ext uri="{BB962C8B-B14F-4D97-AF65-F5344CB8AC3E}">
        <p14:creationId xmlns="" xmlns:p14="http://schemas.microsoft.com/office/powerpoint/2010/main" val="2322879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645" y="359765"/>
            <a:ext cx="11652353" cy="1439055"/>
          </a:xfrm>
        </p:spPr>
        <p:txBody>
          <a:bodyPr>
            <a:normAutofit fontScale="90000"/>
          </a:bodyPr>
          <a:lstStyle/>
          <a:p>
            <a:pPr algn="ctr"/>
            <a:r>
              <a:rPr lang="uk-UA" sz="2700" b="1" dirty="0" smtClean="0">
                <a:solidFill>
                  <a:srgbClr val="002060"/>
                </a:solidFill>
                <a:latin typeface="+mn-lt"/>
              </a:rPr>
              <a:t/>
            </a:r>
            <a:br>
              <a:rPr lang="uk-UA" sz="2700" b="1" dirty="0" smtClean="0">
                <a:solidFill>
                  <a:srgbClr val="002060"/>
                </a:solidFill>
                <a:latin typeface="+mn-lt"/>
              </a:rPr>
            </a:br>
            <a:r>
              <a:rPr lang="uk-UA" sz="2700" b="1" dirty="0">
                <a:solidFill>
                  <a:srgbClr val="002060"/>
                </a:solidFill>
                <a:latin typeface="+mn-lt"/>
              </a:rPr>
              <a:t/>
            </a:r>
            <a:br>
              <a:rPr lang="uk-UA" sz="2700" b="1" dirty="0">
                <a:solidFill>
                  <a:srgbClr val="002060"/>
                </a:solidFill>
                <a:latin typeface="+mn-lt"/>
              </a:rPr>
            </a:br>
            <a:r>
              <a:rPr lang="uk-UA" sz="2700" b="1" dirty="0" smtClean="0">
                <a:solidFill>
                  <a:srgbClr val="002060"/>
                </a:solidFill>
                <a:latin typeface="+mn-lt"/>
              </a:rPr>
              <a:t/>
            </a:r>
            <a:br>
              <a:rPr lang="uk-UA" sz="2700" b="1" dirty="0" smtClean="0">
                <a:solidFill>
                  <a:srgbClr val="002060"/>
                </a:solidFill>
                <a:latin typeface="+mn-lt"/>
              </a:rPr>
            </a:br>
            <a:r>
              <a:rPr lang="uk-UA" sz="2700" b="1" dirty="0">
                <a:solidFill>
                  <a:srgbClr val="002060"/>
                </a:solidFill>
                <a:latin typeface="+mn-lt"/>
              </a:rPr>
              <a:t/>
            </a:r>
            <a:br>
              <a:rPr lang="uk-UA" sz="2700" b="1" dirty="0">
                <a:solidFill>
                  <a:srgbClr val="002060"/>
                </a:solidFill>
                <a:latin typeface="+mn-lt"/>
              </a:rPr>
            </a:br>
            <a:r>
              <a:rPr lang="ru-RU" sz="4000" b="1" dirty="0" err="1" smtClean="0">
                <a:solidFill>
                  <a:srgbClr val="0070C0"/>
                </a:solidFill>
                <a:latin typeface="+mn-lt"/>
              </a:rPr>
              <a:t>Відповідальність</a:t>
            </a:r>
            <a:r>
              <a:rPr lang="ru-RU" sz="4000" b="1" dirty="0" smtClean="0">
                <a:solidFill>
                  <a:srgbClr val="0070C0"/>
                </a:solidFill>
                <a:latin typeface="+mn-lt"/>
              </a:rPr>
              <a:t> за </a:t>
            </a:r>
            <a:r>
              <a:rPr lang="ru-RU" sz="4000" b="1" dirty="0" err="1" smtClean="0">
                <a:solidFill>
                  <a:srgbClr val="0070C0"/>
                </a:solidFill>
                <a:latin typeface="+mn-lt"/>
              </a:rPr>
              <a:t>своїх</a:t>
            </a:r>
            <a:r>
              <a:rPr lang="ru-RU" sz="4000" b="1" dirty="0" smtClean="0">
                <a:solidFill>
                  <a:srgbClr val="0070C0"/>
                </a:solidFill>
                <a:latin typeface="+mn-lt"/>
              </a:rPr>
              <a:t> </a:t>
            </a:r>
            <a:r>
              <a:rPr lang="ru-RU" sz="4000" b="1" dirty="0" err="1" smtClean="0">
                <a:solidFill>
                  <a:srgbClr val="0070C0"/>
                </a:solidFill>
                <a:latin typeface="+mn-lt"/>
              </a:rPr>
              <a:t>учнів</a:t>
            </a:r>
            <a:r>
              <a:rPr lang="ru-RU" sz="4000" b="1" dirty="0" smtClean="0">
                <a:solidFill>
                  <a:srgbClr val="0070C0"/>
                </a:solidFill>
                <a:latin typeface="+mn-lt"/>
              </a:rPr>
              <a:t> </a:t>
            </a:r>
            <a:br>
              <a:rPr lang="ru-RU" sz="4000" b="1" dirty="0" smtClean="0">
                <a:solidFill>
                  <a:srgbClr val="0070C0"/>
                </a:solidFill>
                <a:latin typeface="+mn-lt"/>
              </a:rPr>
            </a:br>
            <a:r>
              <a:rPr lang="ru-RU" sz="4000" b="1" dirty="0" smtClean="0">
                <a:solidFill>
                  <a:srgbClr val="0070C0"/>
                </a:solidFill>
                <a:latin typeface="+mn-lt"/>
              </a:rPr>
              <a:t>і </a:t>
            </a:r>
            <a:r>
              <a:rPr lang="ru-RU" sz="4000" b="1" dirty="0" err="1" smtClean="0">
                <a:solidFill>
                  <a:srgbClr val="0070C0"/>
                </a:solidFill>
                <a:latin typeface="+mn-lt"/>
              </a:rPr>
              <a:t>обов’язки</a:t>
            </a:r>
            <a:r>
              <a:rPr lang="ru-RU" sz="2800" b="1" dirty="0" smtClean="0">
                <a:solidFill>
                  <a:srgbClr val="0070C0"/>
                </a:solidFill>
                <a:latin typeface="+mn-lt"/>
              </a:rPr>
              <a:t>:</a:t>
            </a:r>
            <a:endParaRPr lang="ru-RU" sz="4000" b="1" dirty="0">
              <a:solidFill>
                <a:srgbClr val="0070C0"/>
              </a:solidFill>
              <a:latin typeface="+mn-lt"/>
            </a:endParaRPr>
          </a:p>
        </p:txBody>
      </p:sp>
      <p:sp>
        <p:nvSpPr>
          <p:cNvPr id="3" name="Подзаголовок 2"/>
          <p:cNvSpPr>
            <a:spLocks noGrp="1"/>
          </p:cNvSpPr>
          <p:nvPr>
            <p:ph type="subTitle" idx="1"/>
          </p:nvPr>
        </p:nvSpPr>
        <p:spPr>
          <a:xfrm>
            <a:off x="3389586" y="2053652"/>
            <a:ext cx="8742089" cy="4302178"/>
          </a:xfrm>
        </p:spPr>
        <p:txBody>
          <a:bodyPr>
            <a:normAutofit fontScale="92500" lnSpcReduction="20000"/>
          </a:bodyPr>
          <a:lstStyle/>
          <a:p>
            <a:pPr marL="457200" indent="-457200">
              <a:buFont typeface="Arial" panose="020B0604020202020204" pitchFamily="34" charset="0"/>
              <a:buChar char="•"/>
            </a:pPr>
            <a:r>
              <a:rPr lang="uk-UA" sz="3200" b="1" dirty="0" smtClean="0">
                <a:solidFill>
                  <a:srgbClr val="C00000"/>
                </a:solidFill>
              </a:rPr>
              <a:t>Поважати  кожну дитину</a:t>
            </a:r>
          </a:p>
          <a:p>
            <a:pPr marL="457200" indent="-457200">
              <a:buFont typeface="Arial" panose="020B0604020202020204" pitchFamily="34" charset="0"/>
              <a:buChar char="•"/>
            </a:pPr>
            <a:r>
              <a:rPr lang="uk-UA" sz="3200" b="1" dirty="0" smtClean="0">
                <a:solidFill>
                  <a:srgbClr val="C00000"/>
                </a:solidFill>
              </a:rPr>
              <a:t>Вірити в успішність кожної дитини</a:t>
            </a:r>
          </a:p>
          <a:p>
            <a:pPr marL="457200" indent="-457200">
              <a:buFont typeface="Arial" panose="020B0604020202020204" pitchFamily="34" charset="0"/>
              <a:buChar char="•"/>
            </a:pPr>
            <a:r>
              <a:rPr lang="uk-UA" sz="3200" b="1" dirty="0" smtClean="0">
                <a:solidFill>
                  <a:srgbClr val="C00000"/>
                </a:solidFill>
              </a:rPr>
              <a:t>Бути чесними і визнавати власні помилки</a:t>
            </a:r>
          </a:p>
          <a:p>
            <a:pPr marL="457200" indent="-457200">
              <a:buFont typeface="Arial" panose="020B0604020202020204" pitchFamily="34" charset="0"/>
              <a:buChar char="•"/>
            </a:pPr>
            <a:r>
              <a:rPr lang="uk-UA" sz="3200" b="1" dirty="0" smtClean="0">
                <a:solidFill>
                  <a:srgbClr val="C00000"/>
                </a:solidFill>
              </a:rPr>
              <a:t>Вміти слухати й дотримуватись конфіденційності</a:t>
            </a:r>
          </a:p>
          <a:p>
            <a:pPr marL="457200" indent="-457200">
              <a:buFont typeface="Arial" panose="020B0604020202020204" pitchFamily="34" charset="0"/>
              <a:buChar char="•"/>
            </a:pPr>
            <a:r>
              <a:rPr lang="uk-UA" sz="3200" b="1" dirty="0" smtClean="0">
                <a:solidFill>
                  <a:srgbClr val="C00000"/>
                </a:solidFill>
              </a:rPr>
              <a:t>Бути послідовними і справедливими</a:t>
            </a:r>
          </a:p>
          <a:p>
            <a:pPr marL="457200" indent="-457200">
              <a:buFont typeface="Arial" panose="020B0604020202020204" pitchFamily="34" charset="0"/>
              <a:buChar char="•"/>
            </a:pPr>
            <a:r>
              <a:rPr lang="uk-UA" sz="3200" b="1" dirty="0" smtClean="0">
                <a:solidFill>
                  <a:srgbClr val="C00000"/>
                </a:solidFill>
              </a:rPr>
              <a:t>Мати високі очікування щодо кожного учня</a:t>
            </a:r>
          </a:p>
          <a:p>
            <a:pPr marL="457200" indent="-457200">
              <a:buFont typeface="Arial" panose="020B0604020202020204" pitchFamily="34" charset="0"/>
              <a:buChar char="•"/>
            </a:pPr>
            <a:r>
              <a:rPr lang="uk-UA" sz="3200" b="1" dirty="0" smtClean="0">
                <a:solidFill>
                  <a:srgbClr val="C00000"/>
                </a:solidFill>
              </a:rPr>
              <a:t>Цінувати особисті зусилля дітей</a:t>
            </a:r>
          </a:p>
          <a:p>
            <a:pPr marL="457200" indent="-457200">
              <a:buFont typeface="Arial" panose="020B0604020202020204" pitchFamily="34" charset="0"/>
              <a:buChar char="•"/>
            </a:pPr>
            <a:endParaRPr lang="uk-UA" sz="3200" b="1" dirty="0" smtClean="0">
              <a:solidFill>
                <a:srgbClr val="C00000"/>
              </a:solidFill>
            </a:endParaRPr>
          </a:p>
          <a:p>
            <a:pPr marL="457200" indent="-457200">
              <a:buFont typeface="Arial" panose="020B0604020202020204" pitchFamily="34" charset="0"/>
              <a:buChar char="•"/>
            </a:pPr>
            <a:endParaRPr lang="uk-UA" sz="3200" b="1" dirty="0" smtClean="0">
              <a:solidFill>
                <a:srgbClr val="C00000"/>
              </a:solidFill>
            </a:endParaRPr>
          </a:p>
          <a:p>
            <a:pPr marL="457200" indent="-457200">
              <a:buFont typeface="Arial" panose="020B0604020202020204" pitchFamily="34" charset="0"/>
              <a:buChar char="•"/>
            </a:pPr>
            <a:endParaRPr lang="ru-RU" sz="3200" b="1" dirty="0">
              <a:solidFill>
                <a:srgbClr val="C00000"/>
              </a:solidFill>
            </a:endParaRPr>
          </a:p>
        </p:txBody>
      </p:sp>
    </p:spTree>
    <p:extLst>
      <p:ext uri="{BB962C8B-B14F-4D97-AF65-F5344CB8AC3E}">
        <p14:creationId xmlns="" xmlns:p14="http://schemas.microsoft.com/office/powerpoint/2010/main" val="3337666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5055" y="624109"/>
            <a:ext cx="9509557" cy="3518399"/>
          </a:xfrm>
        </p:spPr>
        <p:txBody>
          <a:bodyPr>
            <a:noAutofit/>
          </a:bodyPr>
          <a:lstStyle/>
          <a:p>
            <a:pPr algn="just"/>
            <a:r>
              <a:rPr lang="uk-UA" sz="2800" b="1" i="1" dirty="0" smtClean="0">
                <a:solidFill>
                  <a:srgbClr val="0070C0"/>
                </a:solidFill>
                <a:latin typeface="Times New Roman" pitchFamily="18" charset="0"/>
                <a:cs typeface="Times New Roman" pitchFamily="18" charset="0"/>
              </a:rPr>
              <a:t>Безпечне </a:t>
            </a:r>
            <a:r>
              <a:rPr lang="uk-UA" sz="2800" b="1" i="1" dirty="0">
                <a:solidFill>
                  <a:srgbClr val="0070C0"/>
                </a:solidFill>
                <a:latin typeface="Times New Roman" pitchFamily="18" charset="0"/>
                <a:cs typeface="Times New Roman" pitchFamily="18" charset="0"/>
              </a:rPr>
              <a:t>освітнє середовище </a:t>
            </a:r>
            <a:r>
              <a:rPr lang="uk-UA" sz="2800" b="1" i="1" dirty="0">
                <a:solidFill>
                  <a:srgbClr val="C00000"/>
                </a:solidFill>
                <a:latin typeface="Times New Roman" pitchFamily="18" charset="0"/>
                <a:cs typeface="Times New Roman" pitchFamily="18" charset="0"/>
              </a:rPr>
              <a:t>– це стан освітнього середовища, в якому: наявні безпечні умови навчання та праці, комфортна міжособистісна взаємодія, що сприяє емоційному благополуччю учнів, педагогів і батьків, відсутні будь-які прояви насильства та є достатні ресурси для їх запобігання, а також дотримано прав і норм фізичної, психологічної, інформаційної та соціальної безпеки кожного учасника навчально-виховного процесу.</a:t>
            </a:r>
            <a:r>
              <a:rPr lang="uk-UA" sz="2800" b="1" dirty="0">
                <a:solidFill>
                  <a:srgbClr val="C00000"/>
                </a:solidFill>
                <a:latin typeface="Times New Roman" pitchFamily="18" charset="0"/>
                <a:cs typeface="Times New Roman" pitchFamily="18" charset="0"/>
              </a:rPr>
              <a:t/>
            </a:r>
            <a:br>
              <a:rPr lang="uk-UA" sz="2800" b="1" dirty="0">
                <a:solidFill>
                  <a:srgbClr val="C00000"/>
                </a:solidFill>
                <a:latin typeface="Times New Roman" pitchFamily="18" charset="0"/>
                <a:cs typeface="Times New Roman" pitchFamily="18" charset="0"/>
              </a:rPr>
            </a:br>
            <a:endParaRPr lang="ru-RU" sz="2800" dirty="0"/>
          </a:p>
        </p:txBody>
      </p:sp>
      <p:pic>
        <p:nvPicPr>
          <p:cNvPr id="7170" name="Picture 2" descr="C:\Users\КВР\Desktop\фото до пед ради\9d5f7da1-92ed-4c4d-a158-38100a4d6b7d.jpg"/>
          <p:cNvPicPr>
            <a:picLocks noChangeAspect="1" noChangeArrowheads="1"/>
          </p:cNvPicPr>
          <p:nvPr/>
        </p:nvPicPr>
        <p:blipFill>
          <a:blip r:embed="rId2" cstate="print"/>
          <a:srcRect/>
          <a:stretch>
            <a:fillRect/>
          </a:stretch>
        </p:blipFill>
        <p:spPr bwMode="auto">
          <a:xfrm>
            <a:off x="2507672" y="4112885"/>
            <a:ext cx="7633854" cy="3620117"/>
          </a:xfrm>
          <a:prstGeom prst="rect">
            <a:avLst/>
          </a:prstGeom>
          <a:noFill/>
        </p:spPr>
      </p:pic>
    </p:spTree>
    <p:extLst>
      <p:ext uri="{BB962C8B-B14F-4D97-AF65-F5344CB8AC3E}">
        <p14:creationId xmlns="" xmlns:p14="http://schemas.microsoft.com/office/powerpoint/2010/main" val="1132774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4733" y="624110"/>
            <a:ext cx="9689880" cy="909268"/>
          </a:xfrm>
        </p:spPr>
        <p:txBody>
          <a:bodyPr>
            <a:noAutofit/>
          </a:bodyPr>
          <a:lstStyle/>
          <a:p>
            <a:r>
              <a:rPr lang="uk-UA" sz="2800" b="1" dirty="0" smtClean="0">
                <a:solidFill>
                  <a:srgbClr val="00B050"/>
                </a:solidFill>
                <a:latin typeface="Times New Roman" pitchFamily="18" charset="0"/>
                <a:cs typeface="Times New Roman" pitchFamily="18" charset="0"/>
              </a:rPr>
              <a:t>Де  ви можете  </a:t>
            </a:r>
            <a:r>
              <a:rPr lang="ru-RU" sz="2800" b="1" dirty="0" err="1" smtClean="0">
                <a:solidFill>
                  <a:srgbClr val="00B050"/>
                </a:solidFill>
                <a:latin typeface="Times New Roman" pitchFamily="18" charset="0"/>
                <a:cs typeface="Times New Roman" pitchFamily="18" charset="0"/>
              </a:rPr>
              <a:t>підвищити</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кваліфікацію</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з</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питань</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створення</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безпечного</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освітнього</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середовища</a:t>
            </a:r>
            <a:endParaRPr lang="ru-RU" sz="2800" b="1"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a:xfrm>
            <a:off x="844062" y="1603717"/>
            <a:ext cx="10944664" cy="4881489"/>
          </a:xfrm>
        </p:spPr>
        <p:txBody>
          <a:bodyPr>
            <a:noAutofit/>
          </a:bodyPr>
          <a:lstStyle/>
          <a:p>
            <a:r>
              <a:rPr lang="ru-RU" sz="1200" dirty="0" smtClean="0"/>
              <a:t>- </a:t>
            </a:r>
            <a:r>
              <a:rPr lang="ru-RU" sz="1400" dirty="0" err="1" smtClean="0"/>
              <a:t>онлайн-курс</a:t>
            </a:r>
            <a:r>
              <a:rPr lang="ru-RU" sz="1400" dirty="0" smtClean="0"/>
              <a:t> «</a:t>
            </a:r>
            <a:r>
              <a:rPr lang="ru-RU" sz="1400" dirty="0" err="1" smtClean="0"/>
              <a:t>Безпечна</a:t>
            </a:r>
            <a:r>
              <a:rPr lang="ru-RU" sz="1400" dirty="0" smtClean="0"/>
              <a:t> </a:t>
            </a:r>
            <a:r>
              <a:rPr lang="ru-RU" sz="1400" dirty="0" err="1" smtClean="0"/>
              <a:t>і</a:t>
            </a:r>
            <a:r>
              <a:rPr lang="ru-RU" sz="1400" dirty="0" smtClean="0"/>
              <a:t> </a:t>
            </a:r>
            <a:r>
              <a:rPr lang="ru-RU" sz="1400" dirty="0" err="1" smtClean="0"/>
              <a:t>дружня</a:t>
            </a:r>
            <a:r>
              <a:rPr lang="ru-RU" sz="1400" dirty="0" smtClean="0"/>
              <a:t> до </a:t>
            </a:r>
            <a:r>
              <a:rPr lang="ru-RU" sz="1400" dirty="0" err="1" smtClean="0"/>
              <a:t>дитини</a:t>
            </a:r>
            <a:r>
              <a:rPr lang="ru-RU" sz="1400" dirty="0" smtClean="0"/>
              <a:t> школа» (</a:t>
            </a:r>
            <a:r>
              <a:rPr lang="ru-RU" sz="1400" dirty="0" err="1" smtClean="0"/>
              <a:t>дистанційна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20 год.,</a:t>
            </a:r>
            <a:r>
              <a:rPr lang="ru-RU" sz="1400" dirty="0" smtClean="0">
                <a:hlinkClick r:id="rId2" tooltip=" (у новому вікні)"/>
              </a:rPr>
              <a:t> </a:t>
            </a:r>
            <a:r>
              <a:rPr lang="en-US" sz="1400" dirty="0" smtClean="0">
                <a:hlinkClick r:id="rId2" tooltip=" (у новому вікні)"/>
              </a:rPr>
              <a:t>http://scfs.nuiltycourse.com.ua/ua/</a:t>
            </a:r>
            <a:r>
              <a:rPr lang="en-US" sz="1400" dirty="0" smtClean="0"/>
              <a:t>);</a:t>
            </a:r>
          </a:p>
          <a:p>
            <a:r>
              <a:rPr lang="en-US" sz="1400" dirty="0" smtClean="0"/>
              <a:t>- </a:t>
            </a:r>
            <a:r>
              <a:rPr lang="ru-RU" sz="1400" dirty="0" err="1" smtClean="0"/>
              <a:t>онлайн-система</a:t>
            </a:r>
            <a:r>
              <a:rPr lang="ru-RU" sz="1400" dirty="0" smtClean="0"/>
              <a:t> «</a:t>
            </a:r>
            <a:r>
              <a:rPr lang="ru-RU" sz="1400" dirty="0" err="1" smtClean="0"/>
              <a:t>Експрес-оцінювання</a:t>
            </a:r>
            <a:r>
              <a:rPr lang="ru-RU" sz="1400" dirty="0" smtClean="0"/>
              <a:t> закладу </a:t>
            </a:r>
            <a:r>
              <a:rPr lang="ru-RU" sz="1400" dirty="0" err="1" smtClean="0"/>
              <a:t>освіти</a:t>
            </a:r>
            <a:r>
              <a:rPr lang="ru-RU" sz="1400" dirty="0" smtClean="0"/>
              <a:t>» </a:t>
            </a:r>
            <a:r>
              <a:rPr lang="ru-RU" sz="1400" dirty="0" err="1" smtClean="0"/>
              <a:t>відповідно</a:t>
            </a:r>
            <a:r>
              <a:rPr lang="ru-RU" sz="1400" dirty="0" smtClean="0"/>
              <a:t> до </a:t>
            </a:r>
            <a:r>
              <a:rPr lang="ru-RU" sz="1400" dirty="0" err="1" smtClean="0"/>
              <a:t>концепції</a:t>
            </a:r>
            <a:r>
              <a:rPr lang="ru-RU" sz="1400" dirty="0" smtClean="0"/>
              <a:t> БДДШ (</a:t>
            </a:r>
            <a:r>
              <a:rPr lang="en-US" sz="1400" dirty="0" smtClean="0">
                <a:hlinkClick r:id="rId3" tooltip=" (у новому вікні)"/>
              </a:rPr>
              <a:t>http://express.autta.org.ua/</a:t>
            </a:r>
            <a:r>
              <a:rPr lang="en-US" sz="1400" dirty="0" smtClean="0"/>
              <a:t>);</a:t>
            </a:r>
          </a:p>
          <a:p>
            <a:r>
              <a:rPr lang="en-US" sz="1400" dirty="0" smtClean="0"/>
              <a:t>- </a:t>
            </a:r>
            <a:r>
              <a:rPr lang="ru-RU" sz="1400" dirty="0" err="1" smtClean="0"/>
              <a:t>навчальний</a:t>
            </a:r>
            <a:r>
              <a:rPr lang="ru-RU" sz="1400" dirty="0" smtClean="0"/>
              <a:t> модуль «</a:t>
            </a:r>
            <a:r>
              <a:rPr lang="ru-RU" sz="1400" dirty="0" err="1" smtClean="0"/>
              <a:t>Основи</a:t>
            </a:r>
            <a:r>
              <a:rPr lang="ru-RU" sz="1400" dirty="0" smtClean="0"/>
              <a:t> </a:t>
            </a:r>
            <a:r>
              <a:rPr lang="ru-RU" sz="1400" dirty="0" err="1" smtClean="0"/>
              <a:t>формування</a:t>
            </a:r>
            <a:r>
              <a:rPr lang="ru-RU" sz="1400" dirty="0" smtClean="0"/>
              <a:t> </a:t>
            </a:r>
            <a:r>
              <a:rPr lang="ru-RU" sz="1400" dirty="0" err="1" smtClean="0"/>
              <a:t>соціальної</a:t>
            </a:r>
            <a:r>
              <a:rPr lang="ru-RU" sz="1400" dirty="0" smtClean="0"/>
              <a:t> </a:t>
            </a:r>
            <a:r>
              <a:rPr lang="ru-RU" sz="1400" dirty="0" err="1" smtClean="0"/>
              <a:t>і</a:t>
            </a:r>
            <a:r>
              <a:rPr lang="ru-RU" sz="1400" dirty="0" smtClean="0"/>
              <a:t> </a:t>
            </a:r>
            <a:r>
              <a:rPr lang="ru-RU" sz="1400" dirty="0" err="1" smtClean="0"/>
              <a:t>здоров’язбережувальної</a:t>
            </a:r>
            <a:r>
              <a:rPr lang="ru-RU" sz="1400" dirty="0" smtClean="0"/>
              <a:t> </a:t>
            </a:r>
            <a:r>
              <a:rPr lang="ru-RU" sz="1400" dirty="0" err="1" smtClean="0"/>
              <a:t>компетентності</a:t>
            </a:r>
            <a:r>
              <a:rPr lang="ru-RU" sz="1400" dirty="0" smtClean="0"/>
              <a:t> </a:t>
            </a:r>
            <a:r>
              <a:rPr lang="ru-RU" sz="1400" dirty="0" err="1" smtClean="0"/>
              <a:t>учнів</a:t>
            </a:r>
            <a:r>
              <a:rPr lang="ru-RU" sz="1400" dirty="0" smtClean="0"/>
              <a:t>» (</a:t>
            </a:r>
            <a:r>
              <a:rPr lang="ru-RU" sz="1400" dirty="0" err="1" smtClean="0"/>
              <a:t>очно-дистанційна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105 год., </a:t>
            </a:r>
            <a:r>
              <a:rPr lang="en-US" sz="1400" dirty="0" smtClean="0">
                <a:hlinkClick r:id="rId4" tooltip=" (у новому вікні)"/>
              </a:rPr>
              <a:t>https://is.gd/d6ZHyj</a:t>
            </a:r>
            <a:r>
              <a:rPr lang="en-US" sz="1400" dirty="0" smtClean="0"/>
              <a:t>);</a:t>
            </a:r>
          </a:p>
          <a:p>
            <a:r>
              <a:rPr lang="en-US" sz="1400" dirty="0" smtClean="0"/>
              <a:t>- </a:t>
            </a:r>
            <a:r>
              <a:rPr lang="ru-RU" sz="1400" dirty="0" err="1" smtClean="0"/>
              <a:t>типова</a:t>
            </a:r>
            <a:r>
              <a:rPr lang="ru-RU" sz="1400" dirty="0" smtClean="0"/>
              <a:t> </a:t>
            </a:r>
            <a:r>
              <a:rPr lang="ru-RU" sz="1400" dirty="0" err="1" smtClean="0"/>
              <a:t>програма</a:t>
            </a:r>
            <a:r>
              <a:rPr lang="ru-RU" sz="1400" dirty="0" smtClean="0"/>
              <a:t> очного </a:t>
            </a:r>
            <a:r>
              <a:rPr lang="ru-RU" sz="1400" dirty="0" err="1" smtClean="0"/>
              <a:t>тренінгу</a:t>
            </a:r>
            <a:r>
              <a:rPr lang="ru-RU" sz="1400" dirty="0" smtClean="0"/>
              <a:t> для </a:t>
            </a:r>
            <a:r>
              <a:rPr lang="ru-RU" sz="1400" dirty="0" err="1" smtClean="0"/>
              <a:t>вчителів</a:t>
            </a:r>
            <a:r>
              <a:rPr lang="ru-RU" sz="1400" dirty="0" smtClean="0"/>
              <a:t> «</a:t>
            </a:r>
            <a:r>
              <a:rPr lang="ru-RU" sz="1400" dirty="0" err="1" smtClean="0"/>
              <a:t>Вчимося</a:t>
            </a:r>
            <a:r>
              <a:rPr lang="ru-RU" sz="1400" dirty="0" smtClean="0"/>
              <a:t> </a:t>
            </a:r>
            <a:r>
              <a:rPr lang="ru-RU" sz="1400" dirty="0" err="1" smtClean="0"/>
              <a:t>жити</a:t>
            </a:r>
            <a:r>
              <a:rPr lang="ru-RU" sz="1400" dirty="0" smtClean="0"/>
              <a:t> разом» (</a:t>
            </a:r>
            <a:r>
              <a:rPr lang="ru-RU" sz="1400" dirty="0" err="1" smtClean="0"/>
              <a:t>очна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24 год., </a:t>
            </a:r>
            <a:r>
              <a:rPr lang="en-US" sz="1400" dirty="0" smtClean="0">
                <a:hlinkClick r:id="rId5" tooltip=" (у новому вікні)"/>
              </a:rPr>
              <a:t>https://is.gd/vKHYI3</a:t>
            </a:r>
            <a:r>
              <a:rPr lang="en-US" sz="1400" dirty="0" smtClean="0"/>
              <a:t>);</a:t>
            </a:r>
          </a:p>
          <a:p>
            <a:r>
              <a:rPr lang="en-US" sz="1400" dirty="0" smtClean="0"/>
              <a:t>- </a:t>
            </a:r>
            <a:r>
              <a:rPr lang="ru-RU" sz="1400" dirty="0" err="1" smtClean="0"/>
              <a:t>навчальний</a:t>
            </a:r>
            <a:r>
              <a:rPr lang="ru-RU" sz="1400" dirty="0" smtClean="0"/>
              <a:t> модуль «Методика </a:t>
            </a:r>
            <a:r>
              <a:rPr lang="ru-RU" sz="1400" dirty="0" err="1" smtClean="0"/>
              <a:t>компетентісного</a:t>
            </a:r>
            <a:r>
              <a:rPr lang="ru-RU" sz="1400" dirty="0" smtClean="0"/>
              <a:t> </a:t>
            </a:r>
            <a:r>
              <a:rPr lang="ru-RU" sz="1400" dirty="0" err="1" smtClean="0"/>
              <a:t>навчання</a:t>
            </a:r>
            <a:r>
              <a:rPr lang="ru-RU" sz="1400" dirty="0" smtClean="0"/>
              <a:t> за </a:t>
            </a:r>
            <a:r>
              <a:rPr lang="ru-RU" sz="1400" dirty="0" err="1" smtClean="0"/>
              <a:t>інтегрованим</a:t>
            </a:r>
            <a:r>
              <a:rPr lang="ru-RU" sz="1400" dirty="0" smtClean="0"/>
              <a:t> курсом «Я </a:t>
            </a:r>
            <a:r>
              <a:rPr lang="ru-RU" sz="1400" dirty="0" err="1" smtClean="0"/>
              <a:t>досліджую</a:t>
            </a:r>
            <a:r>
              <a:rPr lang="ru-RU" sz="1400" dirty="0" smtClean="0"/>
              <a:t> </a:t>
            </a:r>
            <a:r>
              <a:rPr lang="ru-RU" sz="1400" dirty="0" err="1" smtClean="0"/>
              <a:t>світ</a:t>
            </a:r>
            <a:r>
              <a:rPr lang="ru-RU" sz="1400" dirty="0" smtClean="0"/>
              <a:t>» (</a:t>
            </a:r>
            <a:r>
              <a:rPr lang="ru-RU" sz="1400" dirty="0" err="1" smtClean="0"/>
              <a:t>очно-дистанційна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36 год., </a:t>
            </a:r>
            <a:r>
              <a:rPr lang="en-US" sz="1400" dirty="0" smtClean="0">
                <a:hlinkClick r:id="rId6" tooltip=" (у новому вікні)"/>
              </a:rPr>
              <a:t>https://is.gd/Poqn6X</a:t>
            </a:r>
            <a:r>
              <a:rPr lang="en-US" sz="1400" dirty="0" smtClean="0"/>
              <a:t>);</a:t>
            </a:r>
          </a:p>
          <a:p>
            <a:r>
              <a:rPr lang="en-US" sz="1400" dirty="0" smtClean="0"/>
              <a:t>- </a:t>
            </a:r>
            <a:r>
              <a:rPr lang="ru-RU" sz="1400" dirty="0" err="1" smtClean="0"/>
              <a:t>онлайн-курс</a:t>
            </a:r>
            <a:r>
              <a:rPr lang="ru-RU" sz="1400" dirty="0" smtClean="0"/>
              <a:t> «</a:t>
            </a:r>
            <a:r>
              <a:rPr lang="ru-RU" sz="1400" dirty="0" err="1" smtClean="0"/>
              <a:t>Основи</a:t>
            </a:r>
            <a:r>
              <a:rPr lang="ru-RU" sz="1400" dirty="0" smtClean="0"/>
              <a:t> </a:t>
            </a:r>
            <a:r>
              <a:rPr lang="ru-RU" sz="1400" dirty="0" err="1" smtClean="0"/>
              <a:t>здоров’язбережної</a:t>
            </a:r>
            <a:r>
              <a:rPr lang="ru-RU" sz="1400" dirty="0" smtClean="0"/>
              <a:t> </a:t>
            </a:r>
            <a:r>
              <a:rPr lang="ru-RU" sz="1400" dirty="0" err="1" smtClean="0"/>
              <a:t>компетентності</a:t>
            </a:r>
            <a:r>
              <a:rPr lang="ru-RU" sz="1400" dirty="0" smtClean="0"/>
              <a:t>» (</a:t>
            </a:r>
            <a:r>
              <a:rPr lang="ru-RU" sz="1400" dirty="0" err="1" smtClean="0"/>
              <a:t>дистанційна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60 год., </a:t>
            </a:r>
            <a:r>
              <a:rPr lang="en-US" sz="1400" dirty="0" smtClean="0">
                <a:hlinkClick r:id="rId7" tooltip=" (у новому вікні)"/>
              </a:rPr>
              <a:t>http://multvcourse.com.ua/ua</a:t>
            </a:r>
            <a:r>
              <a:rPr lang="en-US" sz="1400" dirty="0" smtClean="0"/>
              <a:t>);</a:t>
            </a:r>
          </a:p>
          <a:p>
            <a:r>
              <a:rPr lang="en-US" sz="1400" dirty="0" smtClean="0"/>
              <a:t>- </a:t>
            </a:r>
            <a:r>
              <a:rPr lang="ru-RU" sz="1400" dirty="0" err="1" smtClean="0"/>
              <a:t>онлайн-курс</a:t>
            </a:r>
            <a:r>
              <a:rPr lang="ru-RU" sz="1400" dirty="0" smtClean="0"/>
              <a:t> «</a:t>
            </a:r>
            <a:r>
              <a:rPr lang="ru-RU" sz="1400" dirty="0" err="1" smtClean="0"/>
              <a:t>Вчимося</a:t>
            </a:r>
            <a:r>
              <a:rPr lang="ru-RU" sz="1400" dirty="0" smtClean="0"/>
              <a:t> </a:t>
            </a:r>
            <a:r>
              <a:rPr lang="ru-RU" sz="1400" dirty="0" err="1" smtClean="0"/>
              <a:t>жити</a:t>
            </a:r>
            <a:r>
              <a:rPr lang="ru-RU" sz="1400" dirty="0" smtClean="0"/>
              <a:t> разом» (</a:t>
            </a:r>
            <a:r>
              <a:rPr lang="ru-RU" sz="1400" dirty="0" err="1" smtClean="0"/>
              <a:t>дистанційна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ЗО год.,</a:t>
            </a:r>
            <a:r>
              <a:rPr lang="ru-RU" sz="1400" dirty="0" smtClean="0">
                <a:hlinkClick r:id="rId8" tooltip=" (у новому вікні)"/>
              </a:rPr>
              <a:t> </a:t>
            </a:r>
            <a:r>
              <a:rPr lang="en-US" sz="1400" dirty="0" smtClean="0">
                <a:hlinkClick r:id="rId8" tooltip=" (у новому вікні)"/>
              </a:rPr>
              <a:t>http://lit.imiltvcourse.com.ua/ua</a:t>
            </a:r>
            <a:r>
              <a:rPr lang="en-US" sz="1400" dirty="0" smtClean="0"/>
              <a:t>);</a:t>
            </a:r>
          </a:p>
          <a:p>
            <a:r>
              <a:rPr lang="en-US" sz="1400" dirty="0" smtClean="0"/>
              <a:t>- </a:t>
            </a:r>
            <a:r>
              <a:rPr lang="ru-RU" sz="1400" dirty="0" err="1" smtClean="0"/>
              <a:t>онлайн-курс</a:t>
            </a:r>
            <a:r>
              <a:rPr lang="ru-RU" sz="1400" dirty="0" smtClean="0"/>
              <a:t> «</a:t>
            </a:r>
            <a:r>
              <a:rPr lang="ru-RU" sz="1400" dirty="0" err="1" smtClean="0"/>
              <a:t>Освіта</a:t>
            </a:r>
            <a:r>
              <a:rPr lang="ru-RU" sz="1400" dirty="0" smtClean="0"/>
              <a:t> на </a:t>
            </a:r>
            <a:r>
              <a:rPr lang="ru-RU" sz="1400" dirty="0" err="1" smtClean="0"/>
              <a:t>основі</a:t>
            </a:r>
            <a:r>
              <a:rPr lang="ru-RU" sz="1400" dirty="0" smtClean="0"/>
              <a:t> </a:t>
            </a:r>
            <a:r>
              <a:rPr lang="ru-RU" sz="1400" dirty="0" err="1" smtClean="0"/>
              <a:t>життєвих</a:t>
            </a:r>
            <a:r>
              <a:rPr lang="ru-RU" sz="1400" dirty="0" smtClean="0"/>
              <a:t> </a:t>
            </a:r>
            <a:r>
              <a:rPr lang="ru-RU" sz="1400" dirty="0" err="1" smtClean="0"/>
              <a:t>навичок</a:t>
            </a:r>
            <a:r>
              <a:rPr lang="ru-RU" sz="1400" dirty="0" smtClean="0"/>
              <a:t>» (</a:t>
            </a:r>
            <a:r>
              <a:rPr lang="ru-RU" sz="1400" dirty="0" err="1" smtClean="0"/>
              <a:t>дистанційна</a:t>
            </a:r>
            <a:r>
              <a:rPr lang="ru-RU" sz="1400" dirty="0" smtClean="0"/>
              <a:t> форма </a:t>
            </a:r>
            <a:r>
              <a:rPr lang="ru-RU" sz="1400" dirty="0" err="1" smtClean="0"/>
              <a:t>навчання</a:t>
            </a:r>
            <a:r>
              <a:rPr lang="ru-RU" sz="1400" dirty="0" smtClean="0"/>
              <a:t>, </a:t>
            </a:r>
            <a:r>
              <a:rPr lang="ru-RU" sz="1400" dirty="0" err="1" smtClean="0"/>
              <a:t>обсяг</a:t>
            </a:r>
            <a:r>
              <a:rPr lang="ru-RU" sz="1400" dirty="0" smtClean="0"/>
              <a:t> 24 год., </a:t>
            </a:r>
            <a:r>
              <a:rPr lang="en-US" sz="1400" dirty="0" smtClean="0">
                <a:hlinkClick r:id="rId9" tooltip=" (у новому вікні)"/>
              </a:rPr>
              <a:t>http://dlse.multycourse.com.ua/ua/)</a:t>
            </a:r>
            <a:r>
              <a:rPr lang="en-US" sz="1400" dirty="0" smtClean="0"/>
              <a:t>;</a:t>
            </a:r>
          </a:p>
          <a:p>
            <a:r>
              <a:rPr lang="en-US" sz="1400" dirty="0" smtClean="0"/>
              <a:t>- </a:t>
            </a:r>
            <a:r>
              <a:rPr lang="ru-RU" sz="1400" dirty="0" err="1" smtClean="0"/>
              <a:t>освітня</a:t>
            </a:r>
            <a:r>
              <a:rPr lang="ru-RU" sz="1400" dirty="0" smtClean="0"/>
              <a:t> </a:t>
            </a:r>
            <a:r>
              <a:rPr lang="ru-RU" sz="1400" dirty="0" err="1" smtClean="0"/>
              <a:t>програма</a:t>
            </a:r>
            <a:r>
              <a:rPr lang="ru-RU" sz="1400" dirty="0" smtClean="0"/>
              <a:t> «</a:t>
            </a:r>
            <a:r>
              <a:rPr lang="ru-RU" sz="1400" dirty="0" err="1" smtClean="0"/>
              <a:t>Базові</a:t>
            </a:r>
            <a:r>
              <a:rPr lang="ru-RU" sz="1400" dirty="0" smtClean="0"/>
              <a:t> </a:t>
            </a:r>
            <a:r>
              <a:rPr lang="ru-RU" sz="1400" dirty="0" err="1" smtClean="0"/>
              <a:t>навички</a:t>
            </a:r>
            <a:r>
              <a:rPr lang="ru-RU" sz="1400" dirty="0" smtClean="0"/>
              <a:t> </a:t>
            </a:r>
            <a:r>
              <a:rPr lang="ru-RU" sz="1400" dirty="0" err="1" smtClean="0"/>
              <a:t>медіатора</a:t>
            </a:r>
            <a:r>
              <a:rPr lang="ru-RU" sz="1400" dirty="0" smtClean="0"/>
              <a:t>/</a:t>
            </a:r>
            <a:r>
              <a:rPr lang="ru-RU" sz="1400" dirty="0" err="1" smtClean="0"/>
              <a:t>медіаторки</a:t>
            </a:r>
            <a:r>
              <a:rPr lang="ru-RU" sz="1400" dirty="0" smtClean="0"/>
              <a:t> в закладах </a:t>
            </a:r>
            <a:r>
              <a:rPr lang="ru-RU" sz="1400" dirty="0" err="1" smtClean="0"/>
              <a:t>освіти</a:t>
            </a:r>
            <a:r>
              <a:rPr lang="ru-RU" sz="1400" dirty="0" smtClean="0"/>
              <a:t>. </a:t>
            </a:r>
            <a:r>
              <a:rPr lang="ru-RU" sz="1400" dirty="0" err="1" smtClean="0"/>
              <a:t>Створення</a:t>
            </a:r>
            <a:r>
              <a:rPr lang="ru-RU" sz="1400" dirty="0" smtClean="0"/>
              <a:t> та </a:t>
            </a:r>
            <a:r>
              <a:rPr lang="ru-RU" sz="1400" dirty="0" err="1" smtClean="0"/>
              <a:t>координація</a:t>
            </a:r>
            <a:r>
              <a:rPr lang="ru-RU" sz="1400" dirty="0" smtClean="0"/>
              <a:t> </a:t>
            </a:r>
            <a:r>
              <a:rPr lang="ru-RU" sz="1400" dirty="0" err="1" smtClean="0"/>
              <a:t>діяльності</a:t>
            </a:r>
            <a:r>
              <a:rPr lang="ru-RU" sz="1400" dirty="0" smtClean="0"/>
              <a:t> </a:t>
            </a:r>
            <a:r>
              <a:rPr lang="ru-RU" sz="1400" dirty="0" err="1" smtClean="0"/>
              <a:t>служби</a:t>
            </a:r>
            <a:r>
              <a:rPr lang="ru-RU" sz="1400" dirty="0" smtClean="0"/>
              <a:t> </a:t>
            </a:r>
            <a:r>
              <a:rPr lang="ru-RU" sz="1400" dirty="0" err="1" smtClean="0"/>
              <a:t>порозуміння</a:t>
            </a:r>
            <a:r>
              <a:rPr lang="ru-RU" sz="1400" dirty="0" smtClean="0"/>
              <a:t> </a:t>
            </a:r>
            <a:r>
              <a:rPr lang="ru-RU" sz="1400" dirty="0" err="1" smtClean="0"/>
              <a:t>з</a:t>
            </a:r>
            <a:r>
              <a:rPr lang="ru-RU" sz="1400" dirty="0" smtClean="0"/>
              <a:t> числа </a:t>
            </a:r>
            <a:r>
              <a:rPr lang="ru-RU" sz="1400" dirty="0" err="1" smtClean="0"/>
              <a:t>учнів</a:t>
            </a:r>
            <a:r>
              <a:rPr lang="ru-RU" sz="1400" dirty="0" smtClean="0"/>
              <a:t> та </a:t>
            </a:r>
            <a:r>
              <a:rPr lang="ru-RU" sz="1400" dirty="0" err="1" smtClean="0"/>
              <a:t>учениць</a:t>
            </a:r>
            <a:r>
              <a:rPr lang="ru-RU" sz="1400" dirty="0" smtClean="0"/>
              <a:t> для </a:t>
            </a:r>
            <a:r>
              <a:rPr lang="ru-RU" sz="1400" dirty="0" err="1" smtClean="0"/>
              <a:t>впровадження</a:t>
            </a:r>
            <a:r>
              <a:rPr lang="ru-RU" sz="1400" dirty="0" smtClean="0"/>
              <a:t> </a:t>
            </a:r>
            <a:r>
              <a:rPr lang="ru-RU" sz="1400" dirty="0" err="1" smtClean="0"/>
              <a:t>медіації</a:t>
            </a:r>
            <a:r>
              <a:rPr lang="ru-RU" sz="1400" dirty="0" smtClean="0"/>
              <a:t> за принципом «</a:t>
            </a:r>
            <a:r>
              <a:rPr lang="ru-RU" sz="1400" dirty="0" err="1" smtClean="0"/>
              <a:t>рівний-рівному</a:t>
            </a:r>
            <a:r>
              <a:rPr lang="ru-RU" sz="1400" dirty="0" smtClean="0"/>
              <a:t>/</a:t>
            </a:r>
            <a:r>
              <a:rPr lang="ru-RU" sz="1400" dirty="0" err="1" smtClean="0"/>
              <a:t>рівна</a:t>
            </a:r>
            <a:r>
              <a:rPr lang="ru-RU" sz="1400" dirty="0" smtClean="0"/>
              <a:t> </a:t>
            </a:r>
            <a:r>
              <a:rPr lang="ru-RU" sz="1200" dirty="0" err="1" smtClean="0"/>
              <a:t>рівній</a:t>
            </a:r>
            <a:r>
              <a:rPr lang="ru-RU" sz="1200" dirty="0" smtClean="0"/>
              <a:t>»» </a:t>
            </a:r>
            <a:r>
              <a:rPr lang="en-US" sz="1200" dirty="0" smtClean="0">
                <a:hlinkClick r:id="rId10" tooltip=" (у новому вікні)"/>
              </a:rPr>
              <a:t>https://mon.gov.ua/storage/app/uploads/public/5f3/bb6/a55/5f3bb6a55c079661081724.pdf</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и по запросу &quot;нова українська школа&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 y="5695419"/>
            <a:ext cx="2180492" cy="1162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Прямокутник 6"/>
          <p:cNvSpPr/>
          <p:nvPr/>
        </p:nvSpPr>
        <p:spPr>
          <a:xfrm rot="10800000" flipV="1">
            <a:off x="2576943" y="5831740"/>
            <a:ext cx="7467601" cy="769441"/>
          </a:xfrm>
          <a:prstGeom prst="rect">
            <a:avLst/>
          </a:prstGeom>
        </p:spPr>
        <p:txBody>
          <a:bodyPr wrap="square">
            <a:spAutoFit/>
            <a:scene3d>
              <a:camera prst="perspectiveRelaxed"/>
              <a:lightRig rig="threePt" dir="t"/>
            </a:scene3d>
          </a:bodyPr>
          <a:lstStyle/>
          <a:p>
            <a:pPr algn="ctr"/>
            <a:r>
              <a:rPr lang="uk-UA" sz="4400" b="1" dirty="0" smtClean="0">
                <a:solidFill>
                  <a:srgbClr val="002060"/>
                </a:solidFill>
              </a:rPr>
              <a:t>       </a:t>
            </a:r>
            <a:r>
              <a:rPr lang="uk-UA" sz="4400" b="1" dirty="0" smtClean="0">
                <a:solidFill>
                  <a:srgbClr val="00B050"/>
                </a:solidFill>
              </a:rPr>
              <a:t>ДЯКУЮ  </a:t>
            </a:r>
            <a:r>
              <a:rPr lang="uk-UA" sz="4400" b="1" dirty="0">
                <a:solidFill>
                  <a:srgbClr val="00B050"/>
                </a:solidFill>
              </a:rPr>
              <a:t>ЗА   УВАГУ !</a:t>
            </a:r>
          </a:p>
        </p:txBody>
      </p:sp>
      <p:sp>
        <p:nvSpPr>
          <p:cNvPr id="3" name="Прямоугольник 2"/>
          <p:cNvSpPr/>
          <p:nvPr/>
        </p:nvSpPr>
        <p:spPr>
          <a:xfrm>
            <a:off x="1717964" y="210419"/>
            <a:ext cx="9850581" cy="769441"/>
          </a:xfrm>
          <a:prstGeom prst="rect">
            <a:avLst/>
          </a:prstGeom>
        </p:spPr>
        <p:txBody>
          <a:bodyPr wrap="square">
            <a:spAutoFit/>
          </a:bodyPr>
          <a:lstStyle/>
          <a:p>
            <a:r>
              <a:rPr lang="ru-RU" sz="2000" b="1" dirty="0">
                <a:solidFill>
                  <a:srgbClr val="C00000"/>
                </a:solidFill>
                <a:latin typeface="Times New Roman" pitchFamily="18" charset="0"/>
                <a:cs typeface="Times New Roman" pitchFamily="18" charset="0"/>
              </a:rPr>
              <a:t>Учитель для </a:t>
            </a:r>
            <a:r>
              <a:rPr lang="ru-RU" sz="2000" b="1" dirty="0" err="1">
                <a:solidFill>
                  <a:srgbClr val="C00000"/>
                </a:solidFill>
                <a:latin typeface="Times New Roman" pitchFamily="18" charset="0"/>
                <a:cs typeface="Times New Roman" pitchFamily="18" charset="0"/>
              </a:rPr>
              <a:t>школи</a:t>
            </a:r>
            <a:r>
              <a:rPr lang="ru-RU" sz="2000" b="1" dirty="0">
                <a:solidFill>
                  <a:srgbClr val="C00000"/>
                </a:solidFill>
                <a:latin typeface="Times New Roman" pitchFamily="18" charset="0"/>
                <a:cs typeface="Times New Roman" pitchFamily="18" charset="0"/>
              </a:rPr>
              <a:t> — </a:t>
            </a:r>
            <a:r>
              <a:rPr lang="ru-RU" sz="2000" b="1" dirty="0" err="1">
                <a:solidFill>
                  <a:srgbClr val="C00000"/>
                </a:solidFill>
                <a:latin typeface="Times New Roman" pitchFamily="18" charset="0"/>
                <a:cs typeface="Times New Roman" pitchFamily="18" charset="0"/>
              </a:rPr>
              <a:t>це</a:t>
            </a:r>
            <a:r>
              <a:rPr lang="ru-RU" sz="2000" b="1" dirty="0">
                <a:solidFill>
                  <a:srgbClr val="C00000"/>
                </a:solidFill>
                <a:latin typeface="Times New Roman" pitchFamily="18" charset="0"/>
                <a:cs typeface="Times New Roman" pitchFamily="18" charset="0"/>
              </a:rPr>
              <a:t> те ж </a:t>
            </a:r>
            <a:r>
              <a:rPr lang="ru-RU" sz="2000" b="1" dirty="0" err="1">
                <a:solidFill>
                  <a:srgbClr val="C00000"/>
                </a:solidFill>
                <a:latin typeface="Times New Roman" pitchFamily="18" charset="0"/>
                <a:cs typeface="Times New Roman" pitchFamily="18" charset="0"/>
              </a:rPr>
              <a:t>саме</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що</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сонце</a:t>
            </a:r>
            <a:r>
              <a:rPr lang="ru-RU" sz="2000" b="1" dirty="0">
                <a:solidFill>
                  <a:srgbClr val="C00000"/>
                </a:solidFill>
                <a:latin typeface="Times New Roman" pitchFamily="18" charset="0"/>
                <a:cs typeface="Times New Roman" pitchFamily="18" charset="0"/>
              </a:rPr>
              <a:t> для </a:t>
            </a:r>
            <a:r>
              <a:rPr lang="ru-RU" sz="2000" b="1" dirty="0" err="1" smtClean="0">
                <a:solidFill>
                  <a:srgbClr val="C00000"/>
                </a:solidFill>
                <a:latin typeface="Times New Roman" pitchFamily="18" charset="0"/>
                <a:cs typeface="Times New Roman" pitchFamily="18" charset="0"/>
              </a:rPr>
              <a:t>всесвіту</a:t>
            </a:r>
            <a:r>
              <a:rPr lang="ru-RU" sz="2000" b="1" dirty="0" smtClean="0">
                <a:solidFill>
                  <a:srgbClr val="C00000"/>
                </a:solidFill>
                <a:latin typeface="Times New Roman" pitchFamily="18" charset="0"/>
                <a:cs typeface="Times New Roman" pitchFamily="18" charset="0"/>
              </a:rPr>
              <a:t>...</a:t>
            </a:r>
            <a:endParaRPr lang="en-US" sz="2000" b="1" dirty="0" smtClean="0">
              <a:solidFill>
                <a:srgbClr val="C00000"/>
              </a:solidFill>
              <a:latin typeface="Times New Roman" pitchFamily="18" charset="0"/>
              <a:cs typeface="Times New Roman" pitchFamily="18" charset="0"/>
            </a:endParaRPr>
          </a:p>
          <a:p>
            <a:r>
              <a:rPr lang="ru-RU" sz="2000" b="1"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a:t>
            </a:r>
            <a:r>
              <a:rPr lang="ru-RU" sz="2000" b="1" dirty="0">
                <a:solidFill>
                  <a:srgbClr val="002060"/>
                </a:solidFill>
              </a:rPr>
              <a:t>Адольф </a:t>
            </a:r>
            <a:r>
              <a:rPr lang="ru-RU" sz="2000" b="1" dirty="0" err="1">
                <a:solidFill>
                  <a:srgbClr val="002060"/>
                </a:solidFill>
              </a:rPr>
              <a:t>Дистервег</a:t>
            </a:r>
            <a:r>
              <a:rPr lang="ru-RU" sz="2400" b="1" i="1" dirty="0" smtClean="0">
                <a:solidFill>
                  <a:srgbClr val="C00000"/>
                </a:solidFill>
              </a:rPr>
              <a:t>)</a:t>
            </a:r>
            <a:endParaRPr lang="ru-RU" sz="2400" dirty="0">
              <a:solidFill>
                <a:srgbClr val="C00000"/>
              </a:solidFill>
            </a:endParaRPr>
          </a:p>
        </p:txBody>
      </p:sp>
      <p:sp>
        <p:nvSpPr>
          <p:cNvPr id="4" name="Прямоугольник 3"/>
          <p:cNvSpPr/>
          <p:nvPr/>
        </p:nvSpPr>
        <p:spPr>
          <a:xfrm>
            <a:off x="1842653" y="4111075"/>
            <a:ext cx="9836727" cy="1938992"/>
          </a:xfrm>
          <a:prstGeom prst="rect">
            <a:avLst/>
          </a:prstGeom>
        </p:spPr>
        <p:txBody>
          <a:bodyPr wrap="square">
            <a:spAutoFit/>
          </a:bodyPr>
          <a:lstStyle/>
          <a:p>
            <a:pPr algn="ctr"/>
            <a:r>
              <a:rPr lang="ru-RU" sz="2400" b="1" dirty="0" err="1">
                <a:solidFill>
                  <a:srgbClr val="002060"/>
                </a:solidFill>
                <a:latin typeface="Times New Roman" pitchFamily="18" charset="0"/>
                <a:cs typeface="Times New Roman" pitchFamily="18" charset="0"/>
              </a:rPr>
              <a:t>Тож</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шановні</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вчителі</a:t>
            </a:r>
            <a:r>
              <a:rPr lang="ru-RU" sz="2400" b="1" dirty="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 </a:t>
            </a:r>
            <a:r>
              <a:rPr lang="uk-UA" sz="2400" b="1" dirty="0">
                <a:solidFill>
                  <a:srgbClr val="002060"/>
                </a:solidFill>
              </a:rPr>
              <a:t>РОЛЬ УЧИТЕЛЯ У ФОРМУВАННІ БЕЗПЕЧНОГО ОСВІТНЬОГО </a:t>
            </a:r>
            <a:r>
              <a:rPr lang="uk-UA" sz="2400" b="1" dirty="0" smtClean="0">
                <a:solidFill>
                  <a:srgbClr val="002060"/>
                </a:solidFill>
              </a:rPr>
              <a:t>СЕРЕДОВИЩА - В</a:t>
            </a:r>
            <a:r>
              <a:rPr lang="uk-UA" sz="2400" b="1" dirty="0">
                <a:solidFill>
                  <a:srgbClr val="002060"/>
                </a:solidFill>
              </a:rPr>
              <a:t>Е</a:t>
            </a:r>
            <a:r>
              <a:rPr lang="uk-UA" sz="2400" b="1" dirty="0" smtClean="0">
                <a:solidFill>
                  <a:srgbClr val="002060"/>
                </a:solidFill>
              </a:rPr>
              <a:t>ЛИКА. </a:t>
            </a:r>
            <a:r>
              <a:rPr lang="ru-RU" sz="2400" b="1" dirty="0" err="1" smtClean="0">
                <a:solidFill>
                  <a:srgbClr val="002060"/>
                </a:solidFill>
                <a:latin typeface="Times New Roman" pitchFamily="18" charset="0"/>
                <a:cs typeface="Times New Roman" pitchFamily="18" charset="0"/>
              </a:rPr>
              <a:t>Від</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безпеки</a:t>
            </a:r>
            <a:r>
              <a:rPr lang="ru-RU" sz="2400" b="1" dirty="0">
                <a:solidFill>
                  <a:srgbClr val="002060"/>
                </a:solidFill>
                <a:latin typeface="Times New Roman" pitchFamily="18" charset="0"/>
                <a:cs typeface="Times New Roman" pitchFamily="18" charset="0"/>
              </a:rPr>
              <a:t> на уроках </a:t>
            </a:r>
            <a:r>
              <a:rPr lang="ru-RU" sz="2400" b="1" dirty="0" err="1">
                <a:solidFill>
                  <a:srgbClr val="002060"/>
                </a:solidFill>
                <a:latin typeface="Times New Roman" pitchFamily="18" charset="0"/>
                <a:cs typeface="Times New Roman" pitchFamily="18" charset="0"/>
              </a:rPr>
              <a:t>залежить</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здоров’я</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учня</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Крокуймо</a:t>
            </a: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в ногу з часом, </a:t>
            </a:r>
            <a:r>
              <a:rPr lang="ru-RU" sz="2400" b="1" dirty="0" err="1">
                <a:solidFill>
                  <a:srgbClr val="002060"/>
                </a:solidFill>
                <a:latin typeface="Times New Roman" pitchFamily="18" charset="0"/>
                <a:cs typeface="Times New Roman" pitchFamily="18" charset="0"/>
              </a:rPr>
              <a:t>будьмо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професійно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компетентними</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саме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від</a:t>
            </a:r>
            <a:r>
              <a:rPr lang="ru-RU" sz="2400" b="1" dirty="0">
                <a:solidFill>
                  <a:srgbClr val="002060"/>
                </a:solidFill>
                <a:latin typeface="Times New Roman" pitchFamily="18" charset="0"/>
                <a:cs typeface="Times New Roman" pitchFamily="18" charset="0"/>
              </a:rPr>
              <a:t> нас </a:t>
            </a:r>
            <a:r>
              <a:rPr lang="ru-RU" sz="2400" b="1" dirty="0" err="1">
                <a:solidFill>
                  <a:srgbClr val="002060"/>
                </a:solidFill>
                <a:latin typeface="Times New Roman" pitchFamily="18" charset="0"/>
                <a:cs typeface="Times New Roman" pitchFamily="18" charset="0"/>
              </a:rPr>
              <a:t>залежить</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майбутнє</a:t>
            </a:r>
            <a:r>
              <a:rPr lang="ru-RU" sz="2400" b="1" dirty="0">
                <a:solidFill>
                  <a:srgbClr val="002060"/>
                </a:solidFill>
                <a:latin typeface="Times New Roman" pitchFamily="18" charset="0"/>
                <a:cs typeface="Times New Roman" pitchFamily="18" charset="0"/>
              </a:rPr>
              <a:t> наших </a:t>
            </a:r>
            <a:r>
              <a:rPr lang="ru-RU" sz="2400" b="1" dirty="0" err="1">
                <a:solidFill>
                  <a:srgbClr val="002060"/>
                </a:solidFill>
                <a:latin typeface="Times New Roman" pitchFamily="18" charset="0"/>
                <a:cs typeface="Times New Roman" pitchFamily="18" charset="0"/>
              </a:rPr>
              <a:t>дітей</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майбутнє</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держави</a:t>
            </a:r>
            <a:r>
              <a:rPr lang="ru-RU" sz="2400" b="1" dirty="0">
                <a:solidFill>
                  <a:srgbClr val="002060"/>
                </a:solidFill>
                <a:latin typeface="Times New Roman" pitchFamily="18" charset="0"/>
                <a:cs typeface="Times New Roman" pitchFamily="18" charset="0"/>
              </a:rPr>
              <a:t>.</a:t>
            </a:r>
          </a:p>
        </p:txBody>
      </p:sp>
      <p:pic>
        <p:nvPicPr>
          <p:cNvPr id="1026" name="Picture 2" descr="D:\Мои документы1\педколектив2021.jpg"/>
          <p:cNvPicPr>
            <a:picLocks noChangeAspect="1" noChangeArrowheads="1"/>
          </p:cNvPicPr>
          <p:nvPr/>
        </p:nvPicPr>
        <p:blipFill>
          <a:blip r:embed="rId3" cstate="print"/>
          <a:srcRect/>
          <a:stretch>
            <a:fillRect/>
          </a:stretch>
        </p:blipFill>
        <p:spPr bwMode="auto">
          <a:xfrm>
            <a:off x="3938954" y="934986"/>
            <a:ext cx="5678012" cy="3193882"/>
          </a:xfrm>
          <a:prstGeom prst="rect">
            <a:avLst/>
          </a:prstGeom>
          <a:noFill/>
        </p:spPr>
      </p:pic>
    </p:spTree>
    <p:extLst>
      <p:ext uri="{BB962C8B-B14F-4D97-AF65-F5344CB8AC3E}">
        <p14:creationId xmlns="" xmlns:p14="http://schemas.microsoft.com/office/powerpoint/2010/main" val="3946374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 y="328612"/>
            <a:ext cx="11845926" cy="1585913"/>
          </a:xfrm>
        </p:spPr>
        <p:txBody>
          <a:bodyPr>
            <a:normAutofit/>
          </a:bodyPr>
          <a:lstStyle/>
          <a:p>
            <a:pPr algn="ctr"/>
            <a:r>
              <a:rPr lang="uk-UA" sz="4000" b="1" dirty="0" smtClean="0">
                <a:solidFill>
                  <a:srgbClr val="002060"/>
                </a:solidFill>
                <a:latin typeface="+mn-lt"/>
              </a:rPr>
              <a:t>РОЛЬ УЧИТЕЛЯ У ФОРМУВАННІ БЕЗПЕЧНОГО ОСВІТНЬОГО СЕРЕДОВИЩА</a:t>
            </a:r>
            <a:endParaRPr lang="ru-RU" sz="4000" b="1" dirty="0">
              <a:solidFill>
                <a:srgbClr val="002060"/>
              </a:solidFill>
              <a:latin typeface="+mn-lt"/>
            </a:endParaRPr>
          </a:p>
        </p:txBody>
      </p:sp>
      <p:sp>
        <p:nvSpPr>
          <p:cNvPr id="3" name="Подзаголовок 2"/>
          <p:cNvSpPr>
            <a:spLocks noGrp="1"/>
          </p:cNvSpPr>
          <p:nvPr>
            <p:ph type="subTitle" idx="1"/>
          </p:nvPr>
        </p:nvSpPr>
        <p:spPr>
          <a:xfrm>
            <a:off x="1543050" y="2228849"/>
            <a:ext cx="5686426" cy="3629025"/>
          </a:xfrm>
        </p:spPr>
        <p:txBody>
          <a:bodyPr>
            <a:normAutofit/>
          </a:bodyPr>
          <a:lstStyle/>
          <a:p>
            <a:r>
              <a:rPr lang="uk-UA" sz="3200" b="1" dirty="0" smtClean="0">
                <a:solidFill>
                  <a:srgbClr val="C00000"/>
                </a:solidFill>
              </a:rPr>
              <a:t>Учителі мають пам’ятати, що те, як вони навчають, є таким же важливим, як і те, чому вони навчають.</a:t>
            </a:r>
            <a:endParaRPr lang="ru-RU" sz="3200" b="1" dirty="0">
              <a:solidFill>
                <a:srgbClr val="C00000"/>
              </a:solidFill>
            </a:endParaRPr>
          </a:p>
        </p:txBody>
      </p:sp>
      <p:pic>
        <p:nvPicPr>
          <p:cNvPr id="1026" name="Picture 2" descr="C:\Users\User\Desktop\пошта\3.jpg"/>
          <p:cNvPicPr>
            <a:picLocks noChangeAspect="1" noChangeArrowheads="1"/>
          </p:cNvPicPr>
          <p:nvPr/>
        </p:nvPicPr>
        <p:blipFill>
          <a:blip r:embed="rId3" cstate="print"/>
          <a:srcRect/>
          <a:stretch>
            <a:fillRect/>
          </a:stretch>
        </p:blipFill>
        <p:spPr bwMode="auto">
          <a:xfrm>
            <a:off x="7551683" y="3377763"/>
            <a:ext cx="4640317" cy="3480238"/>
          </a:xfrm>
          <a:prstGeom prst="rect">
            <a:avLst/>
          </a:prstGeom>
          <a:noFill/>
        </p:spPr>
      </p:pic>
    </p:spTree>
    <p:extLst>
      <p:ext uri="{BB962C8B-B14F-4D97-AF65-F5344CB8AC3E}">
        <p14:creationId xmlns="" xmlns:p14="http://schemas.microsoft.com/office/powerpoint/2010/main" val="677275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175" y="443345"/>
            <a:ext cx="10955770" cy="5430982"/>
          </a:xfrm>
        </p:spPr>
        <p:txBody>
          <a:bodyPr>
            <a:noAutofit/>
          </a:bodyPr>
          <a:lstStyle/>
          <a:p>
            <a:pPr algn="ctr"/>
            <a:r>
              <a:rPr lang="uk-UA" sz="2800" b="1" dirty="0">
                <a:solidFill>
                  <a:srgbClr val="FF0000"/>
                </a:solidFill>
                <a:latin typeface="Times New Roman" pitchFamily="18" charset="0"/>
                <a:cs typeface="Times New Roman" pitchFamily="18" charset="0"/>
              </a:rPr>
              <a:t>Що таке </a:t>
            </a:r>
            <a:r>
              <a:rPr lang="uk-UA" sz="2800" b="1" dirty="0" smtClean="0">
                <a:solidFill>
                  <a:srgbClr val="FF0000"/>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освітнє </a:t>
            </a:r>
            <a:r>
              <a:rPr lang="uk-UA" sz="2800" b="1" dirty="0" smtClean="0">
                <a:solidFill>
                  <a:srgbClr val="FF0000"/>
                </a:solidFill>
                <a:latin typeface="Times New Roman" pitchFamily="18" charset="0"/>
                <a:cs typeface="Times New Roman" pitchFamily="18" charset="0"/>
              </a:rPr>
              <a:t>середовище ?</a:t>
            </a:r>
            <a:r>
              <a:rPr lang="uk-UA" sz="2000" b="1" dirty="0">
                <a:solidFill>
                  <a:srgbClr val="002060"/>
                </a:solidFill>
                <a:latin typeface="Times New Roman" pitchFamily="18" charset="0"/>
                <a:cs typeface="Times New Roman" pitchFamily="18" charset="0"/>
              </a:rPr>
              <a:t/>
            </a:r>
            <a:br>
              <a:rPr lang="uk-UA" sz="2000" b="1" dirty="0">
                <a:solidFill>
                  <a:srgbClr val="002060"/>
                </a:solidFill>
                <a:latin typeface="Times New Roman" pitchFamily="18" charset="0"/>
                <a:cs typeface="Times New Roman" pitchFamily="18" charset="0"/>
              </a:rPr>
            </a:br>
            <a:r>
              <a:rPr lang="uk-UA" sz="1800" b="1" dirty="0" smtClean="0">
                <a:solidFill>
                  <a:srgbClr val="002060"/>
                </a:solidFill>
                <a:latin typeface="Times New Roman" pitchFamily="18" charset="0"/>
                <a:cs typeface="Times New Roman" pitchFamily="18" charset="0"/>
              </a:rPr>
              <a:t/>
            </a:r>
            <a:br>
              <a:rPr lang="uk-UA" sz="1800" b="1" dirty="0" smtClean="0">
                <a:solidFill>
                  <a:srgbClr val="002060"/>
                </a:solidFill>
                <a:latin typeface="Times New Roman" pitchFamily="18" charset="0"/>
                <a:cs typeface="Times New Roman" pitchFamily="18" charset="0"/>
              </a:rPr>
            </a:br>
            <a:r>
              <a:rPr lang="uk-UA" sz="2000" b="1" dirty="0" smtClean="0">
                <a:solidFill>
                  <a:srgbClr val="002060"/>
                </a:solidFill>
                <a:latin typeface="Times New Roman" pitchFamily="18" charset="0"/>
                <a:cs typeface="Times New Roman" pitchFamily="18" charset="0"/>
              </a:rPr>
              <a:t>Суспільство </a:t>
            </a:r>
            <a:r>
              <a:rPr lang="uk-UA" sz="2000" b="1" dirty="0">
                <a:solidFill>
                  <a:srgbClr val="002060"/>
                </a:solidFill>
                <a:latin typeface="Times New Roman" pitchFamily="18" charset="0"/>
                <a:cs typeface="Times New Roman" pitchFamily="18" charset="0"/>
              </a:rPr>
              <a:t>очікує від школи не лише статусу освітнього ресурсу, а й простору розвитку та співпраці як усередині, так і з зовнішнім світом. Сучасне освітнє середовище створює неповторне індивідуалізоване та персоналізоване враження, де у кожного є можливість відшукати себе. Аби дійти розуміння безпечного освітнього середовища, слід означити, що є освітнім середовищем.</a:t>
            </a:r>
            <a:br>
              <a:rPr lang="uk-UA" sz="2000" b="1" dirty="0">
                <a:solidFill>
                  <a:srgbClr val="002060"/>
                </a:solidFill>
                <a:latin typeface="Times New Roman" pitchFamily="18" charset="0"/>
                <a:cs typeface="Times New Roman" pitchFamily="18" charset="0"/>
              </a:rPr>
            </a:br>
            <a:endParaRPr lang="uk-UA" sz="2000" b="1" dirty="0">
              <a:solidFill>
                <a:srgbClr val="002060"/>
              </a:solidFill>
              <a:latin typeface="Times New Roman" pitchFamily="18" charset="0"/>
              <a:cs typeface="Times New Roman" pitchFamily="18" charset="0"/>
            </a:endParaRPr>
          </a:p>
        </p:txBody>
      </p:sp>
      <p:sp>
        <p:nvSpPr>
          <p:cNvPr id="3" name="Місце для вмісту 2"/>
          <p:cNvSpPr>
            <a:spLocks noGrp="1"/>
          </p:cNvSpPr>
          <p:nvPr>
            <p:ph idx="1"/>
          </p:nvPr>
        </p:nvSpPr>
        <p:spPr>
          <a:xfrm>
            <a:off x="612776" y="2362593"/>
            <a:ext cx="10941916" cy="3542095"/>
          </a:xfrm>
        </p:spPr>
        <p:txBody>
          <a:bodyPr>
            <a:normAutofit/>
          </a:bodyPr>
          <a:lstStyle/>
          <a:p>
            <a:endParaRPr lang="uk-UA" sz="2000" b="1" dirty="0" smtClean="0">
              <a:solidFill>
                <a:srgbClr val="C00000"/>
              </a:solidFill>
              <a:latin typeface="Times New Roman" pitchFamily="18" charset="0"/>
              <a:cs typeface="Times New Roman" pitchFamily="18" charset="0"/>
            </a:endParaRPr>
          </a:p>
          <a:p>
            <a:pPr algn="just"/>
            <a:r>
              <a:rPr lang="uk-UA" sz="2400" b="1" dirty="0" smtClean="0">
                <a:solidFill>
                  <a:srgbClr val="C00000"/>
                </a:solidFill>
                <a:latin typeface="Times New Roman" pitchFamily="18" charset="0"/>
                <a:cs typeface="Times New Roman" pitchFamily="18" charset="0"/>
              </a:rPr>
              <a:t>Освітнє </a:t>
            </a:r>
            <a:r>
              <a:rPr lang="uk-UA" sz="2400" b="1" dirty="0">
                <a:solidFill>
                  <a:srgbClr val="C00000"/>
                </a:solidFill>
                <a:latin typeface="Times New Roman" pitchFamily="18" charset="0"/>
                <a:cs typeface="Times New Roman" pitchFamily="18" charset="0"/>
              </a:rPr>
              <a:t>середовище </a:t>
            </a:r>
            <a:r>
              <a:rPr lang="uk-UA" sz="2400" b="1" dirty="0" smtClean="0">
                <a:solidFill>
                  <a:srgbClr val="C00000"/>
                </a:solidFill>
                <a:latin typeface="Times New Roman" pitchFamily="18" charset="0"/>
                <a:cs typeface="Times New Roman" pitchFamily="18" charset="0"/>
              </a:rPr>
              <a:t>закладу </a:t>
            </a:r>
            <a:r>
              <a:rPr lang="uk-UA" sz="2000" dirty="0">
                <a:latin typeface="Times New Roman" pitchFamily="18" charset="0"/>
                <a:cs typeface="Times New Roman" pitchFamily="18" charset="0"/>
              </a:rPr>
              <a:t> </a:t>
            </a:r>
            <a:r>
              <a:rPr lang="uk-UA" sz="2000" b="1" dirty="0">
                <a:solidFill>
                  <a:srgbClr val="002060"/>
                </a:solidFill>
                <a:latin typeface="Times New Roman" pitchFamily="18" charset="0"/>
                <a:cs typeface="Times New Roman" pitchFamily="18" charset="0"/>
              </a:rPr>
              <a:t>— це місце, де: зустрічаються і взаємодіють не лише учні та вчителі, а й батьки, мешканці району, гості школи відбуваються не лише уроки, цікаві зустрічі, свята та концерти, але й лекції, семінари, тренінги тощо </a:t>
            </a:r>
            <a:r>
              <a:rPr lang="uk-UA" sz="2000" b="1" dirty="0" smtClean="0">
                <a:solidFill>
                  <a:srgbClr val="002060"/>
                </a:solidFill>
                <a:latin typeface="Times New Roman" pitchFamily="18" charset="0"/>
                <a:cs typeface="Times New Roman" pitchFamily="18" charset="0"/>
              </a:rPr>
              <a:t>. </a:t>
            </a:r>
          </a:p>
          <a:p>
            <a:pPr algn="just"/>
            <a:r>
              <a:rPr lang="uk-UA" sz="2000" b="1" dirty="0" smtClean="0">
                <a:solidFill>
                  <a:srgbClr val="002060"/>
                </a:solidFill>
                <a:latin typeface="Times New Roman" pitchFamily="18" charset="0"/>
                <a:cs typeface="Times New Roman" pitchFamily="18" charset="0"/>
              </a:rPr>
              <a:t>Вітчизняні </a:t>
            </a:r>
            <a:r>
              <a:rPr lang="uk-UA" sz="2000" b="1" dirty="0">
                <a:solidFill>
                  <a:srgbClr val="002060"/>
                </a:solidFill>
                <a:latin typeface="Times New Roman" pitchFamily="18" charset="0"/>
                <a:cs typeface="Times New Roman" pitchFamily="18" charset="0"/>
              </a:rPr>
              <a:t>та закордонні науковці й практики трактують освітнє середовище, як: </a:t>
            </a:r>
            <a:r>
              <a:rPr lang="uk-UA" sz="2000" b="1" i="1" dirty="0">
                <a:solidFill>
                  <a:srgbClr val="002060"/>
                </a:solidFill>
                <a:latin typeface="Times New Roman" pitchFamily="18" charset="0"/>
                <a:cs typeface="Times New Roman" pitchFamily="18" charset="0"/>
              </a:rPr>
              <a:t>частину життєвого, соціального середовища людини, що є сукупністю всіх освітніх чинників, які безпосередньо чи опосередковано впливають на особистість у процесах </a:t>
            </a:r>
            <a:r>
              <a:rPr lang="uk-UA" sz="2000" b="1" i="1" dirty="0" smtClean="0">
                <a:solidFill>
                  <a:srgbClr val="002060"/>
                </a:solidFill>
                <a:latin typeface="Times New Roman" pitchFamily="18" charset="0"/>
                <a:cs typeface="Times New Roman" pitchFamily="18" charset="0"/>
              </a:rPr>
              <a:t>навчання, та виховання.</a:t>
            </a:r>
            <a:endParaRPr lang="uk-UA" sz="2000" b="1" i="1" dirty="0">
              <a:solidFill>
                <a:srgbClr val="002060"/>
              </a:solidFill>
              <a:latin typeface="Times New Roman" pitchFamily="18" charset="0"/>
              <a:cs typeface="Times New Roman" pitchFamily="18" charset="0"/>
            </a:endParaRPr>
          </a:p>
        </p:txBody>
      </p:sp>
      <p:sp>
        <p:nvSpPr>
          <p:cNvPr id="4" name="AutoShape 2" descr="Картинки по запросу &quot;безпечне освітнє середовище&quot;&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quot;безпечне освітнє середовище&quot;&quot;"/>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Картинки по запросу &quot;безпечне освітнє середовище&quot;&quo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Картинки по запросу &quot;безпечне освітнє середовище&quot;&quo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Картинки по запросу &quot;безпечне освітнє середовище&quot;&quo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07235" y="95643"/>
            <a:ext cx="2545485" cy="989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D:\ВИХОВНА РОБОТС 2 СЕМЕСТР 2022 РОКУ\фото до пед ради\9c297e7e-f2f0-4a4a-8c0b-681b99137bf6.jpg"/>
          <p:cNvPicPr>
            <a:picLocks noChangeAspect="1" noChangeArrowheads="1"/>
          </p:cNvPicPr>
          <p:nvPr/>
        </p:nvPicPr>
        <p:blipFill>
          <a:blip r:embed="rId3" cstate="print"/>
          <a:srcRect/>
          <a:stretch>
            <a:fillRect/>
          </a:stretch>
        </p:blipFill>
        <p:spPr bwMode="auto">
          <a:xfrm>
            <a:off x="5389418" y="4983556"/>
            <a:ext cx="4862945" cy="2306100"/>
          </a:xfrm>
          <a:prstGeom prst="rect">
            <a:avLst/>
          </a:prstGeom>
          <a:noFill/>
        </p:spPr>
      </p:pic>
    </p:spTree>
    <p:extLst>
      <p:ext uri="{BB962C8B-B14F-4D97-AF65-F5344CB8AC3E}">
        <p14:creationId xmlns="" xmlns:p14="http://schemas.microsoft.com/office/powerpoint/2010/main" val="1216882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latin typeface="Times New Roman" pitchFamily="18" charset="0"/>
                <a:cs typeface="Times New Roman" pitchFamily="18" charset="0"/>
              </a:rPr>
              <a:t>Що таке безпечне освітнє середовище</a:t>
            </a:r>
            <a:endParaRPr lang="ru-RU" dirty="0"/>
          </a:p>
        </p:txBody>
      </p:sp>
      <p:sp>
        <p:nvSpPr>
          <p:cNvPr id="3" name="Содержимое 2"/>
          <p:cNvSpPr>
            <a:spLocks noGrp="1"/>
          </p:cNvSpPr>
          <p:nvPr>
            <p:ph idx="1"/>
          </p:nvPr>
        </p:nvSpPr>
        <p:spPr>
          <a:xfrm>
            <a:off x="1229710" y="2133600"/>
            <a:ext cx="10274902" cy="3777622"/>
          </a:xfrm>
        </p:spPr>
        <p:txBody>
          <a:bodyPr>
            <a:normAutofit/>
          </a:bodyPr>
          <a:lstStyle/>
          <a:p>
            <a:r>
              <a:rPr lang="uk-UA" sz="2000" dirty="0" smtClean="0">
                <a:latin typeface="Times New Roman" pitchFamily="18" charset="0"/>
                <a:cs typeface="Times New Roman" pitchFamily="18" charset="0"/>
              </a:rPr>
              <a:t>…. Щоб визначити, </a:t>
            </a:r>
            <a:r>
              <a:rPr lang="uk-UA" sz="2000" b="1" dirty="0" smtClean="0">
                <a:latin typeface="Times New Roman" pitchFamily="18" charset="0"/>
                <a:cs typeface="Times New Roman" pitchFamily="18" charset="0"/>
              </a:rPr>
              <a:t>наскільки освітнє середовище безпечне</a:t>
            </a:r>
            <a:r>
              <a:rPr lang="uk-UA" sz="2000" dirty="0" smtClean="0">
                <a:latin typeface="Times New Roman" pitchFamily="18" charset="0"/>
                <a:cs typeface="Times New Roman" pitchFamily="18" charset="0"/>
              </a:rPr>
              <a:t>,  НАМ необхідно поставити собі наступні запитання – і надати на них відповіді:</a:t>
            </a:r>
            <a:br>
              <a:rPr lang="uk-UA" sz="2000" dirty="0" smtClean="0">
                <a:latin typeface="Times New Roman" pitchFamily="18" charset="0"/>
                <a:cs typeface="Times New Roman" pitchFamily="18" charset="0"/>
              </a:rPr>
            </a:br>
            <a:r>
              <a:rPr lang="uk-UA" sz="2000" b="1" dirty="0" smtClean="0">
                <a:latin typeface="Times New Roman" pitchFamily="18" charset="0"/>
                <a:cs typeface="Times New Roman" pitchFamily="18" charset="0"/>
              </a:rPr>
              <a:t>– чи безпечна територія та приміщення навчального закладу; чи є всі необхідні для навчального процесу приміщення, чи достатньо вони обладнані;</a:t>
            </a:r>
            <a:br>
              <a:rPr lang="uk-UA" sz="2000" b="1" dirty="0" smtClean="0">
                <a:latin typeface="Times New Roman" pitchFamily="18" charset="0"/>
                <a:cs typeface="Times New Roman" pitchFamily="18" charset="0"/>
              </a:rPr>
            </a:br>
            <a:r>
              <a:rPr lang="uk-UA" sz="2000" b="1" dirty="0" smtClean="0">
                <a:latin typeface="Times New Roman" pitchFamily="18" charset="0"/>
                <a:cs typeface="Times New Roman" pitchFamily="18" charset="0"/>
              </a:rPr>
              <a:t>– чи знають учні та працівники закладу </a:t>
            </a:r>
            <a:r>
              <a:rPr lang="uk-UA" sz="2000" b="1" i="1" dirty="0" smtClean="0">
                <a:latin typeface="Times New Roman" pitchFamily="18" charset="0"/>
                <a:cs typeface="Times New Roman" pitchFamily="18" charset="0"/>
              </a:rPr>
              <a:t>вимоги охорони праці</a:t>
            </a:r>
            <a:r>
              <a:rPr lang="uk-UA" sz="2000" b="1" dirty="0" smtClean="0">
                <a:latin typeface="Times New Roman" pitchFamily="18" charset="0"/>
                <a:cs typeface="Times New Roman" pitchFamily="18" charset="0"/>
              </a:rPr>
              <a:t>, </a:t>
            </a:r>
            <a:r>
              <a:rPr lang="uk-UA" sz="2000" b="1" i="1" dirty="0" smtClean="0">
                <a:latin typeface="Times New Roman" pitchFamily="18" charset="0"/>
                <a:cs typeface="Times New Roman" pitchFamily="18" charset="0"/>
              </a:rPr>
              <a:t>безпеки життєдіяльності, пожежної безпеки та правила поведінки в надзвичайних ситуаціях</a:t>
            </a:r>
            <a:r>
              <a:rPr lang="uk-UA" sz="2000" b="1" dirty="0" smtClean="0">
                <a:latin typeface="Times New Roman" pitchFamily="18" charset="0"/>
                <a:cs typeface="Times New Roman" pitchFamily="18" charset="0"/>
              </a:rPr>
              <a:t>; </a:t>
            </a:r>
            <a:br>
              <a:rPr lang="uk-UA" sz="2000" b="1" dirty="0" smtClean="0">
                <a:latin typeface="Times New Roman" pitchFamily="18" charset="0"/>
                <a:cs typeface="Times New Roman" pitchFamily="18" charset="0"/>
              </a:rPr>
            </a:br>
            <a:r>
              <a:rPr lang="uk-UA" sz="2000" b="1" dirty="0" smtClean="0">
                <a:latin typeface="Times New Roman" pitchFamily="18" charset="0"/>
                <a:cs typeface="Times New Roman" pitchFamily="18" charset="0"/>
              </a:rPr>
              <a:t>– чи знають вони, як надавати </a:t>
            </a:r>
            <a:r>
              <a:rPr lang="uk-UA" sz="2000" b="1" dirty="0" err="1" smtClean="0">
                <a:latin typeface="Times New Roman" pitchFamily="18" charset="0"/>
                <a:cs typeface="Times New Roman" pitchFamily="18" charset="0"/>
              </a:rPr>
              <a:t>домедичну</a:t>
            </a:r>
            <a:r>
              <a:rPr lang="uk-UA" sz="2000" b="1" dirty="0" smtClean="0">
                <a:latin typeface="Times New Roman" pitchFamily="18" charset="0"/>
                <a:cs typeface="Times New Roman" pitchFamily="18" charset="0"/>
              </a:rPr>
              <a:t> допомогу</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049C3C-5C0D-4EDE-BF4C-A564971B60BA}"/>
              </a:ext>
            </a:extLst>
          </p:cNvPr>
          <p:cNvSpPr>
            <a:spLocks noGrp="1"/>
          </p:cNvSpPr>
          <p:nvPr>
            <p:ph type="title"/>
          </p:nvPr>
        </p:nvSpPr>
        <p:spPr>
          <a:xfrm>
            <a:off x="1967345" y="624110"/>
            <a:ext cx="9537267" cy="1280890"/>
          </a:xfrm>
        </p:spPr>
        <p:txBody>
          <a:bodyPr>
            <a:normAutofit/>
          </a:bodyPr>
          <a:lstStyle/>
          <a:p>
            <a:r>
              <a:rPr lang="ru-RU" b="1" dirty="0" err="1" smtClean="0"/>
              <a:t>безпечне</a:t>
            </a:r>
            <a:r>
              <a:rPr lang="ru-RU" b="1" dirty="0" smtClean="0"/>
              <a:t> </a:t>
            </a:r>
            <a:r>
              <a:rPr lang="ru-RU" b="1" dirty="0" err="1"/>
              <a:t>освітнє</a:t>
            </a:r>
            <a:r>
              <a:rPr lang="ru-RU" b="1" dirty="0"/>
              <a:t> </a:t>
            </a:r>
            <a:r>
              <a:rPr lang="ru-RU" b="1" dirty="0" err="1"/>
              <a:t>середовище</a:t>
            </a:r>
            <a:r>
              <a:rPr lang="ru-RU" b="1" dirty="0"/>
              <a:t> </a:t>
            </a:r>
            <a:r>
              <a:rPr lang="ru-RU" b="1" dirty="0" err="1"/>
              <a:t>забезпечує</a:t>
            </a:r>
            <a:r>
              <a:rPr lang="ru-RU" b="1" dirty="0"/>
              <a:t>:</a:t>
            </a:r>
          </a:p>
        </p:txBody>
      </p:sp>
      <p:sp>
        <p:nvSpPr>
          <p:cNvPr id="3" name="Объект 2">
            <a:extLst>
              <a:ext uri="{FF2B5EF4-FFF2-40B4-BE49-F238E27FC236}">
                <a16:creationId xmlns:a16="http://schemas.microsoft.com/office/drawing/2014/main" xmlns="" id="{A6D01AC7-71FB-45AB-B1AA-078EE99D166C}"/>
              </a:ext>
            </a:extLst>
          </p:cNvPr>
          <p:cNvSpPr>
            <a:spLocks noGrp="1"/>
          </p:cNvSpPr>
          <p:nvPr>
            <p:ph idx="1"/>
          </p:nvPr>
        </p:nvSpPr>
        <p:spPr>
          <a:xfrm>
            <a:off x="1006839" y="2246245"/>
            <a:ext cx="10178322" cy="3593591"/>
          </a:xfrm>
        </p:spPr>
        <p:txBody>
          <a:bodyPr>
            <a:normAutofit lnSpcReduction="10000"/>
          </a:bodyPr>
          <a:lstStyle/>
          <a:p>
            <a:r>
              <a:rPr lang="ru-RU" b="1" dirty="0" err="1">
                <a:solidFill>
                  <a:srgbClr val="003DB8"/>
                </a:solidFill>
              </a:rPr>
              <a:t>наявність</a:t>
            </a:r>
            <a:r>
              <a:rPr lang="ru-RU" b="1" dirty="0">
                <a:solidFill>
                  <a:srgbClr val="003DB8"/>
                </a:solidFill>
              </a:rPr>
              <a:t> </a:t>
            </a:r>
            <a:r>
              <a:rPr lang="ru-RU" b="1" dirty="0" err="1">
                <a:solidFill>
                  <a:srgbClr val="003DB8"/>
                </a:solidFill>
              </a:rPr>
              <a:t>безпечних</a:t>
            </a:r>
            <a:r>
              <a:rPr lang="ru-RU" b="1" dirty="0">
                <a:solidFill>
                  <a:srgbClr val="003DB8"/>
                </a:solidFill>
              </a:rPr>
              <a:t> умов </a:t>
            </a:r>
            <a:r>
              <a:rPr lang="ru-RU" b="1" dirty="0" err="1">
                <a:solidFill>
                  <a:srgbClr val="003DB8"/>
                </a:solidFill>
              </a:rPr>
              <a:t>навчання</a:t>
            </a:r>
            <a:r>
              <a:rPr lang="ru-RU" b="1" dirty="0">
                <a:solidFill>
                  <a:srgbClr val="003DB8"/>
                </a:solidFill>
              </a:rPr>
              <a:t> та </a:t>
            </a:r>
            <a:r>
              <a:rPr lang="ru-RU" b="1" dirty="0" err="1">
                <a:solidFill>
                  <a:srgbClr val="003DB8"/>
                </a:solidFill>
              </a:rPr>
              <a:t>праці</a:t>
            </a:r>
            <a:r>
              <a:rPr lang="ru-RU" b="1" dirty="0">
                <a:solidFill>
                  <a:srgbClr val="003DB8"/>
                </a:solidFill>
              </a:rPr>
              <a:t> </a:t>
            </a:r>
            <a:r>
              <a:rPr lang="ru-RU" b="1" dirty="0" err="1">
                <a:solidFill>
                  <a:srgbClr val="003DB8"/>
                </a:solidFill>
              </a:rPr>
              <a:t>комфортну</a:t>
            </a:r>
            <a:r>
              <a:rPr lang="ru-RU" b="1" dirty="0">
                <a:solidFill>
                  <a:srgbClr val="003DB8"/>
                </a:solidFill>
              </a:rPr>
              <a:t> </a:t>
            </a:r>
            <a:r>
              <a:rPr lang="ru-RU" b="1" dirty="0" err="1">
                <a:solidFill>
                  <a:srgbClr val="003DB8"/>
                </a:solidFill>
              </a:rPr>
              <a:t>міжособистісну</a:t>
            </a:r>
            <a:r>
              <a:rPr lang="ru-RU" b="1" dirty="0">
                <a:solidFill>
                  <a:srgbClr val="003DB8"/>
                </a:solidFill>
              </a:rPr>
              <a:t> </a:t>
            </a:r>
            <a:r>
              <a:rPr lang="ru-RU" b="1" dirty="0" err="1">
                <a:solidFill>
                  <a:srgbClr val="003DB8"/>
                </a:solidFill>
              </a:rPr>
              <a:t>взаємодію</a:t>
            </a:r>
            <a:r>
              <a:rPr lang="ru-RU" b="1" dirty="0">
                <a:solidFill>
                  <a:srgbClr val="003DB8"/>
                </a:solidFill>
              </a:rPr>
              <a:t>, (</a:t>
            </a:r>
            <a:r>
              <a:rPr lang="ru-RU" b="1" dirty="0" err="1">
                <a:solidFill>
                  <a:srgbClr val="003DB8"/>
                </a:solidFill>
              </a:rPr>
              <a:t>безпечні</a:t>
            </a:r>
            <a:r>
              <a:rPr lang="ru-RU" b="1" dirty="0">
                <a:solidFill>
                  <a:srgbClr val="003DB8"/>
                </a:solidFill>
              </a:rPr>
              <a:t> й </a:t>
            </a:r>
            <a:r>
              <a:rPr lang="ru-RU" b="1" dirty="0" err="1">
                <a:solidFill>
                  <a:srgbClr val="003DB8"/>
                </a:solidFill>
              </a:rPr>
              <a:t>комфортні</a:t>
            </a:r>
            <a:r>
              <a:rPr lang="ru-RU" b="1" dirty="0">
                <a:solidFill>
                  <a:srgbClr val="003DB8"/>
                </a:solidFill>
              </a:rPr>
              <a:t> </a:t>
            </a:r>
            <a:r>
              <a:rPr lang="ru-RU" b="1" dirty="0" err="1">
                <a:solidFill>
                  <a:srgbClr val="003DB8"/>
                </a:solidFill>
              </a:rPr>
              <a:t>умови</a:t>
            </a:r>
            <a:r>
              <a:rPr lang="ru-RU" b="1" dirty="0">
                <a:solidFill>
                  <a:srgbClr val="003DB8"/>
                </a:solidFill>
              </a:rPr>
              <a:t> </a:t>
            </a:r>
            <a:r>
              <a:rPr lang="ru-RU" b="1" dirty="0" err="1">
                <a:solidFill>
                  <a:srgbClr val="003DB8"/>
                </a:solidFill>
              </a:rPr>
              <a:t>праці</a:t>
            </a:r>
            <a:r>
              <a:rPr lang="ru-RU" b="1" dirty="0">
                <a:solidFill>
                  <a:srgbClr val="003DB8"/>
                </a:solidFill>
              </a:rPr>
              <a:t> та </a:t>
            </a:r>
            <a:r>
              <a:rPr lang="ru-RU" b="1" dirty="0" err="1">
                <a:solidFill>
                  <a:srgbClr val="003DB8"/>
                </a:solidFill>
              </a:rPr>
              <a:t>навчання</a:t>
            </a:r>
            <a:r>
              <a:rPr lang="ru-RU" b="1" dirty="0">
                <a:solidFill>
                  <a:srgbClr val="003DB8"/>
                </a:solidFill>
              </a:rPr>
              <a:t>;)</a:t>
            </a:r>
          </a:p>
          <a:p>
            <a:r>
              <a:rPr lang="ru-RU" b="1" dirty="0">
                <a:solidFill>
                  <a:srgbClr val="003DB8"/>
                </a:solidFill>
              </a:rPr>
              <a:t>– </a:t>
            </a:r>
            <a:r>
              <a:rPr lang="ru-RU" b="1" dirty="0" err="1">
                <a:solidFill>
                  <a:srgbClr val="003DB8"/>
                </a:solidFill>
              </a:rPr>
              <a:t>відсутність</a:t>
            </a:r>
            <a:r>
              <a:rPr lang="ru-RU" b="1" dirty="0">
                <a:solidFill>
                  <a:srgbClr val="003DB8"/>
                </a:solidFill>
              </a:rPr>
              <a:t> </a:t>
            </a:r>
            <a:r>
              <a:rPr lang="ru-RU" b="1" dirty="0" err="1">
                <a:solidFill>
                  <a:srgbClr val="003DB8"/>
                </a:solidFill>
              </a:rPr>
              <a:t>дискримінації</a:t>
            </a:r>
            <a:r>
              <a:rPr lang="ru-RU" b="1" dirty="0">
                <a:solidFill>
                  <a:srgbClr val="003DB8"/>
                </a:solidFill>
              </a:rPr>
              <a:t> та </a:t>
            </a:r>
            <a:r>
              <a:rPr lang="ru-RU" b="1" dirty="0" err="1">
                <a:solidFill>
                  <a:srgbClr val="003DB8"/>
                </a:solidFill>
              </a:rPr>
              <a:t>насильства</a:t>
            </a:r>
            <a:r>
              <a:rPr lang="ru-RU" b="1" dirty="0">
                <a:solidFill>
                  <a:srgbClr val="003DB8"/>
                </a:solidFill>
              </a:rPr>
              <a:t>; (</a:t>
            </a:r>
            <a:r>
              <a:rPr lang="ru-RU" b="1" dirty="0" err="1">
                <a:solidFill>
                  <a:srgbClr val="003DB8"/>
                </a:solidFill>
              </a:rPr>
              <a:t>відсутність</a:t>
            </a:r>
            <a:r>
              <a:rPr lang="ru-RU" b="1" dirty="0">
                <a:solidFill>
                  <a:srgbClr val="003DB8"/>
                </a:solidFill>
              </a:rPr>
              <a:t> </a:t>
            </a:r>
            <a:r>
              <a:rPr lang="ru-RU" b="1" dirty="0" err="1">
                <a:solidFill>
                  <a:srgbClr val="003DB8"/>
                </a:solidFill>
              </a:rPr>
              <a:t>дискримінації</a:t>
            </a:r>
            <a:r>
              <a:rPr lang="ru-RU" b="1" dirty="0">
                <a:solidFill>
                  <a:srgbClr val="003DB8"/>
                </a:solidFill>
              </a:rPr>
              <a:t> та </a:t>
            </a:r>
            <a:r>
              <a:rPr lang="ru-RU" b="1" dirty="0" err="1">
                <a:solidFill>
                  <a:srgbClr val="003DB8"/>
                </a:solidFill>
              </a:rPr>
              <a:t>насильства</a:t>
            </a:r>
            <a:r>
              <a:rPr lang="ru-RU" b="1" dirty="0">
                <a:solidFill>
                  <a:srgbClr val="003DB8"/>
                </a:solidFill>
              </a:rPr>
              <a:t>)</a:t>
            </a:r>
          </a:p>
          <a:p>
            <a:r>
              <a:rPr lang="ru-RU" b="1" dirty="0">
                <a:solidFill>
                  <a:srgbClr val="003DB8"/>
                </a:solidFill>
              </a:rPr>
              <a:t>– </a:t>
            </a:r>
            <a:r>
              <a:rPr lang="ru-RU" b="1" dirty="0" err="1">
                <a:solidFill>
                  <a:srgbClr val="003DB8"/>
                </a:solidFill>
              </a:rPr>
              <a:t>створення</a:t>
            </a:r>
            <a:r>
              <a:rPr lang="ru-RU" b="1" dirty="0">
                <a:solidFill>
                  <a:srgbClr val="003DB8"/>
                </a:solidFill>
              </a:rPr>
              <a:t> </a:t>
            </a:r>
            <a:r>
              <a:rPr lang="ru-RU" b="1" dirty="0" err="1">
                <a:solidFill>
                  <a:srgbClr val="003DB8"/>
                </a:solidFill>
              </a:rPr>
              <a:t>інклюзивного</a:t>
            </a:r>
            <a:r>
              <a:rPr lang="ru-RU" b="1" dirty="0">
                <a:solidFill>
                  <a:srgbClr val="003DB8"/>
                </a:solidFill>
              </a:rPr>
              <a:t> і </a:t>
            </a:r>
            <a:r>
              <a:rPr lang="ru-RU" b="1" dirty="0" err="1">
                <a:solidFill>
                  <a:srgbClr val="003DB8"/>
                </a:solidFill>
              </a:rPr>
              <a:t>мотивувального</a:t>
            </a:r>
            <a:r>
              <a:rPr lang="ru-RU" b="1" dirty="0">
                <a:solidFill>
                  <a:srgbClr val="003DB8"/>
                </a:solidFill>
              </a:rPr>
              <a:t> простору (</a:t>
            </a:r>
            <a:r>
              <a:rPr lang="ru-RU" b="1" dirty="0" err="1">
                <a:solidFill>
                  <a:srgbClr val="003DB8"/>
                </a:solidFill>
              </a:rPr>
              <a:t>відсутність</a:t>
            </a:r>
            <a:r>
              <a:rPr lang="ru-RU" b="1" dirty="0">
                <a:solidFill>
                  <a:srgbClr val="003DB8"/>
                </a:solidFill>
              </a:rPr>
              <a:t> </a:t>
            </a:r>
            <a:r>
              <a:rPr lang="ru-RU" b="1" dirty="0" err="1">
                <a:solidFill>
                  <a:srgbClr val="003DB8"/>
                </a:solidFill>
              </a:rPr>
              <a:t>дискримінації</a:t>
            </a:r>
            <a:r>
              <a:rPr lang="ru-RU" b="1" dirty="0">
                <a:solidFill>
                  <a:srgbClr val="003DB8"/>
                </a:solidFill>
              </a:rPr>
              <a:t> та </a:t>
            </a:r>
            <a:r>
              <a:rPr lang="ru-RU" b="1" dirty="0" err="1">
                <a:solidFill>
                  <a:srgbClr val="003DB8"/>
                </a:solidFill>
              </a:rPr>
              <a:t>насильства</a:t>
            </a:r>
            <a:r>
              <a:rPr lang="ru-RU" b="1" dirty="0">
                <a:solidFill>
                  <a:srgbClr val="003DB8"/>
                </a:solidFill>
              </a:rPr>
              <a:t>)</a:t>
            </a:r>
          </a:p>
          <a:p>
            <a:r>
              <a:rPr lang="ru-RU" b="1" dirty="0">
                <a:solidFill>
                  <a:srgbClr val="003DB8"/>
                </a:solidFill>
              </a:rPr>
              <a:t> </a:t>
            </a:r>
            <a:r>
              <a:rPr lang="ru-RU" b="1" dirty="0" err="1">
                <a:solidFill>
                  <a:srgbClr val="003DB8"/>
                </a:solidFill>
              </a:rPr>
              <a:t>сприяючи</a:t>
            </a:r>
            <a:r>
              <a:rPr lang="ru-RU" b="1" dirty="0">
                <a:solidFill>
                  <a:srgbClr val="003DB8"/>
                </a:solidFill>
              </a:rPr>
              <a:t> </a:t>
            </a:r>
            <a:r>
              <a:rPr lang="ru-RU" b="1" dirty="0" err="1">
                <a:solidFill>
                  <a:srgbClr val="003DB8"/>
                </a:solidFill>
              </a:rPr>
              <a:t>емоційному</a:t>
            </a:r>
            <a:r>
              <a:rPr lang="ru-RU" b="1" dirty="0">
                <a:solidFill>
                  <a:srgbClr val="003DB8"/>
                </a:solidFill>
              </a:rPr>
              <a:t> </a:t>
            </a:r>
            <a:r>
              <a:rPr lang="ru-RU" b="1" dirty="0" err="1">
                <a:solidFill>
                  <a:srgbClr val="003DB8"/>
                </a:solidFill>
              </a:rPr>
              <a:t>благополуччю</a:t>
            </a:r>
            <a:r>
              <a:rPr lang="ru-RU" b="1" dirty="0">
                <a:solidFill>
                  <a:srgbClr val="003DB8"/>
                </a:solidFill>
              </a:rPr>
              <a:t> </a:t>
            </a:r>
            <a:r>
              <a:rPr lang="ru-RU" b="1" dirty="0" err="1">
                <a:solidFill>
                  <a:srgbClr val="003DB8"/>
                </a:solidFill>
              </a:rPr>
              <a:t>учнів</a:t>
            </a:r>
            <a:r>
              <a:rPr lang="ru-RU" b="1" dirty="0">
                <a:solidFill>
                  <a:srgbClr val="003DB8"/>
                </a:solidFill>
              </a:rPr>
              <a:t>, </a:t>
            </a:r>
            <a:r>
              <a:rPr lang="ru-RU" b="1" dirty="0" err="1">
                <a:solidFill>
                  <a:srgbClr val="003DB8"/>
                </a:solidFill>
              </a:rPr>
              <a:t>педагогів</a:t>
            </a:r>
            <a:r>
              <a:rPr lang="ru-RU" b="1" dirty="0">
                <a:solidFill>
                  <a:srgbClr val="003DB8"/>
                </a:solidFill>
              </a:rPr>
              <a:t> та </a:t>
            </a:r>
            <a:r>
              <a:rPr lang="ru-RU" b="1" dirty="0" err="1">
                <a:solidFill>
                  <a:srgbClr val="003DB8"/>
                </a:solidFill>
              </a:rPr>
              <a:t>батьків</a:t>
            </a:r>
            <a:r>
              <a:rPr lang="ru-RU" b="1" dirty="0">
                <a:solidFill>
                  <a:srgbClr val="003DB8"/>
                </a:solidFill>
              </a:rPr>
              <a:t>, </a:t>
            </a:r>
          </a:p>
          <a:p>
            <a:r>
              <a:rPr lang="ru-RU" b="1" dirty="0" err="1">
                <a:solidFill>
                  <a:srgbClr val="003DB8"/>
                </a:solidFill>
              </a:rPr>
              <a:t>відсутність</a:t>
            </a:r>
            <a:r>
              <a:rPr lang="ru-RU" b="1" dirty="0">
                <a:solidFill>
                  <a:srgbClr val="003DB8"/>
                </a:solidFill>
              </a:rPr>
              <a:t> будь-</a:t>
            </a:r>
            <a:r>
              <a:rPr lang="ru-RU" b="1" dirty="0" err="1">
                <a:solidFill>
                  <a:srgbClr val="003DB8"/>
                </a:solidFill>
              </a:rPr>
              <a:t>яких</a:t>
            </a:r>
            <a:r>
              <a:rPr lang="ru-RU" b="1" dirty="0">
                <a:solidFill>
                  <a:srgbClr val="003DB8"/>
                </a:solidFill>
              </a:rPr>
              <a:t> </a:t>
            </a:r>
            <a:r>
              <a:rPr lang="ru-RU" b="1" dirty="0" err="1">
                <a:solidFill>
                  <a:srgbClr val="003DB8"/>
                </a:solidFill>
              </a:rPr>
              <a:t>проявів</a:t>
            </a:r>
            <a:r>
              <a:rPr lang="ru-RU" b="1" dirty="0">
                <a:solidFill>
                  <a:srgbClr val="003DB8"/>
                </a:solidFill>
              </a:rPr>
              <a:t> </a:t>
            </a:r>
            <a:r>
              <a:rPr lang="ru-RU" b="1" dirty="0" err="1">
                <a:solidFill>
                  <a:srgbClr val="003DB8"/>
                </a:solidFill>
              </a:rPr>
              <a:t>насильства</a:t>
            </a:r>
            <a:r>
              <a:rPr lang="ru-RU" b="1" dirty="0">
                <a:solidFill>
                  <a:srgbClr val="003DB8"/>
                </a:solidFill>
              </a:rPr>
              <a:t> та </a:t>
            </a:r>
            <a:r>
              <a:rPr lang="ru-RU" b="1" dirty="0" err="1">
                <a:solidFill>
                  <a:srgbClr val="003DB8"/>
                </a:solidFill>
              </a:rPr>
              <a:t>наявність</a:t>
            </a:r>
            <a:r>
              <a:rPr lang="ru-RU" b="1" dirty="0">
                <a:solidFill>
                  <a:srgbClr val="003DB8"/>
                </a:solidFill>
              </a:rPr>
              <a:t> </a:t>
            </a:r>
            <a:r>
              <a:rPr lang="ru-RU" b="1" dirty="0" err="1">
                <a:solidFill>
                  <a:srgbClr val="003DB8"/>
                </a:solidFill>
              </a:rPr>
              <a:t>достатніх</a:t>
            </a:r>
            <a:r>
              <a:rPr lang="ru-RU" b="1" dirty="0">
                <a:solidFill>
                  <a:srgbClr val="003DB8"/>
                </a:solidFill>
              </a:rPr>
              <a:t> </a:t>
            </a:r>
            <a:r>
              <a:rPr lang="ru-RU" b="1" dirty="0" err="1">
                <a:solidFill>
                  <a:srgbClr val="003DB8"/>
                </a:solidFill>
              </a:rPr>
              <a:t>ресурсів</a:t>
            </a:r>
            <a:r>
              <a:rPr lang="ru-RU" b="1" dirty="0">
                <a:solidFill>
                  <a:srgbClr val="003DB8"/>
                </a:solidFill>
              </a:rPr>
              <a:t> для </a:t>
            </a:r>
            <a:r>
              <a:rPr lang="ru-RU" b="1" dirty="0" err="1">
                <a:solidFill>
                  <a:srgbClr val="003DB8"/>
                </a:solidFill>
              </a:rPr>
              <a:t>їх</a:t>
            </a:r>
            <a:r>
              <a:rPr lang="ru-RU" b="1" dirty="0">
                <a:solidFill>
                  <a:srgbClr val="003DB8"/>
                </a:solidFill>
              </a:rPr>
              <a:t> </a:t>
            </a:r>
            <a:r>
              <a:rPr lang="ru-RU" b="1" dirty="0" err="1">
                <a:solidFill>
                  <a:srgbClr val="003DB8"/>
                </a:solidFill>
              </a:rPr>
              <a:t>запобігання</a:t>
            </a:r>
            <a:r>
              <a:rPr lang="ru-RU" b="1" dirty="0">
                <a:solidFill>
                  <a:srgbClr val="003DB8"/>
                </a:solidFill>
              </a:rPr>
              <a:t>,</a:t>
            </a:r>
          </a:p>
          <a:p>
            <a:r>
              <a:rPr lang="ru-RU" b="1" dirty="0">
                <a:solidFill>
                  <a:srgbClr val="003DB8"/>
                </a:solidFill>
              </a:rPr>
              <a:t> </a:t>
            </a:r>
            <a:r>
              <a:rPr lang="ru-RU" b="1" dirty="0" err="1">
                <a:solidFill>
                  <a:srgbClr val="003DB8"/>
                </a:solidFill>
              </a:rPr>
              <a:t>дотримання</a:t>
            </a:r>
            <a:r>
              <a:rPr lang="ru-RU" b="1" dirty="0">
                <a:solidFill>
                  <a:srgbClr val="003DB8"/>
                </a:solidFill>
              </a:rPr>
              <a:t> прав і норм </a:t>
            </a:r>
            <a:r>
              <a:rPr lang="ru-RU" b="1" dirty="0" err="1">
                <a:solidFill>
                  <a:srgbClr val="003DB8"/>
                </a:solidFill>
              </a:rPr>
              <a:t>фізичної</a:t>
            </a:r>
            <a:r>
              <a:rPr lang="ru-RU" b="1" dirty="0">
                <a:solidFill>
                  <a:srgbClr val="003DB8"/>
                </a:solidFill>
              </a:rPr>
              <a:t>, </a:t>
            </a:r>
            <a:r>
              <a:rPr lang="ru-RU" b="1" dirty="0" err="1">
                <a:solidFill>
                  <a:srgbClr val="003DB8"/>
                </a:solidFill>
              </a:rPr>
              <a:t>психологічної</a:t>
            </a:r>
            <a:r>
              <a:rPr lang="ru-RU" b="1" dirty="0">
                <a:solidFill>
                  <a:srgbClr val="003DB8"/>
                </a:solidFill>
              </a:rPr>
              <a:t>, </a:t>
            </a:r>
            <a:r>
              <a:rPr lang="ru-RU" b="1" dirty="0" err="1">
                <a:solidFill>
                  <a:srgbClr val="003DB8"/>
                </a:solidFill>
              </a:rPr>
              <a:t>інформаційної</a:t>
            </a:r>
            <a:r>
              <a:rPr lang="ru-RU" b="1" dirty="0">
                <a:solidFill>
                  <a:srgbClr val="003DB8"/>
                </a:solidFill>
              </a:rPr>
              <a:t> та </a:t>
            </a:r>
            <a:r>
              <a:rPr lang="ru-RU" b="1" dirty="0" err="1">
                <a:solidFill>
                  <a:srgbClr val="003DB8"/>
                </a:solidFill>
              </a:rPr>
              <a:t>соціальної</a:t>
            </a:r>
            <a:r>
              <a:rPr lang="ru-RU" b="1" dirty="0">
                <a:solidFill>
                  <a:srgbClr val="003DB8"/>
                </a:solidFill>
              </a:rPr>
              <a:t> </a:t>
            </a:r>
            <a:r>
              <a:rPr lang="ru-RU" b="1" dirty="0" err="1">
                <a:solidFill>
                  <a:srgbClr val="003DB8"/>
                </a:solidFill>
              </a:rPr>
              <a:t>безпеки</a:t>
            </a:r>
            <a:r>
              <a:rPr lang="ru-RU" b="1" dirty="0">
                <a:solidFill>
                  <a:srgbClr val="003DB8"/>
                </a:solidFill>
              </a:rPr>
              <a:t> кожного </a:t>
            </a:r>
            <a:r>
              <a:rPr lang="ru-RU" b="1" dirty="0" err="1">
                <a:solidFill>
                  <a:srgbClr val="003DB8"/>
                </a:solidFill>
              </a:rPr>
              <a:t>учасника</a:t>
            </a:r>
            <a:r>
              <a:rPr lang="ru-RU" b="1" dirty="0">
                <a:solidFill>
                  <a:srgbClr val="003DB8"/>
                </a:solidFill>
              </a:rPr>
              <a:t> </a:t>
            </a:r>
            <a:r>
              <a:rPr lang="ru-RU" b="1" dirty="0" err="1">
                <a:solidFill>
                  <a:srgbClr val="003DB8"/>
                </a:solidFill>
              </a:rPr>
              <a:t>освітнього</a:t>
            </a:r>
            <a:r>
              <a:rPr lang="ru-RU" b="1" dirty="0">
                <a:solidFill>
                  <a:srgbClr val="003DB8"/>
                </a:solidFill>
              </a:rPr>
              <a:t> </a:t>
            </a:r>
            <a:r>
              <a:rPr lang="ru-RU" b="1" dirty="0" err="1">
                <a:solidFill>
                  <a:srgbClr val="003DB8"/>
                </a:solidFill>
              </a:rPr>
              <a:t>процесу</a:t>
            </a:r>
            <a:r>
              <a:rPr lang="ru-RU" b="1" dirty="0">
                <a:solidFill>
                  <a:srgbClr val="003DB8"/>
                </a:solidFill>
              </a:rPr>
              <a:t>.</a:t>
            </a:r>
          </a:p>
        </p:txBody>
      </p:sp>
    </p:spTree>
    <p:extLst>
      <p:ext uri="{BB962C8B-B14F-4D97-AF65-F5344CB8AC3E}">
        <p14:creationId xmlns:p14="http://schemas.microsoft.com/office/powerpoint/2010/main" xmlns="" val="206602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7321A9C2-7347-4526-BC5C-E7015DF9D092}"/>
              </a:ext>
            </a:extLst>
          </p:cNvPr>
          <p:cNvSpPr>
            <a:spLocks noGrp="1"/>
          </p:cNvSpPr>
          <p:nvPr>
            <p:ph type="body" idx="1"/>
          </p:nvPr>
        </p:nvSpPr>
        <p:spPr>
          <a:xfrm>
            <a:off x="777892" y="326024"/>
            <a:ext cx="4800600" cy="632529"/>
          </a:xfrm>
        </p:spPr>
        <p:txBody>
          <a:bodyPr/>
          <a:lstStyle/>
          <a:p>
            <a:r>
              <a:rPr lang="ru-RU" b="1" dirty="0" err="1"/>
              <a:t>Комфортність</a:t>
            </a:r>
            <a:r>
              <a:rPr lang="ru-RU" dirty="0"/>
              <a:t> в </a:t>
            </a:r>
            <a:r>
              <a:rPr lang="ru-RU" dirty="0" err="1"/>
              <a:t>освітньому</a:t>
            </a:r>
            <a:r>
              <a:rPr lang="ru-RU" dirty="0"/>
              <a:t> </a:t>
            </a:r>
            <a:r>
              <a:rPr lang="ru-RU" dirty="0" err="1"/>
              <a:t>середовищі</a:t>
            </a:r>
            <a:endParaRPr lang="ru-RU" dirty="0"/>
          </a:p>
        </p:txBody>
      </p:sp>
      <p:sp>
        <p:nvSpPr>
          <p:cNvPr id="4" name="Объект 3">
            <a:extLst>
              <a:ext uri="{FF2B5EF4-FFF2-40B4-BE49-F238E27FC236}">
                <a16:creationId xmlns:a16="http://schemas.microsoft.com/office/drawing/2014/main" xmlns="" id="{78FA1B74-DFDF-464F-9FB8-37E33FD9C4A6}"/>
              </a:ext>
            </a:extLst>
          </p:cNvPr>
          <p:cNvSpPr>
            <a:spLocks noGrp="1"/>
          </p:cNvSpPr>
          <p:nvPr>
            <p:ph sz="half" idx="2"/>
          </p:nvPr>
        </p:nvSpPr>
        <p:spPr>
          <a:xfrm>
            <a:off x="757537" y="1090241"/>
            <a:ext cx="4800600" cy="5683092"/>
          </a:xfrm>
        </p:spPr>
        <p:txBody>
          <a:bodyPr/>
          <a:lstStyle/>
          <a:p>
            <a:r>
              <a:rPr lang="ru-RU" dirty="0"/>
              <a:t> </a:t>
            </a:r>
            <a:r>
              <a:rPr lang="ru-RU" dirty="0" err="1"/>
              <a:t>професійний</a:t>
            </a:r>
            <a:r>
              <a:rPr lang="ru-RU" dirty="0"/>
              <a:t> </a:t>
            </a:r>
            <a:r>
              <a:rPr lang="ru-RU" dirty="0" err="1"/>
              <a:t>психологічний</a:t>
            </a:r>
            <a:r>
              <a:rPr lang="ru-RU" dirty="0"/>
              <a:t> </a:t>
            </a:r>
            <a:r>
              <a:rPr lang="ru-RU" dirty="0" err="1"/>
              <a:t>супровод</a:t>
            </a:r>
            <a:r>
              <a:rPr lang="ru-RU" dirty="0"/>
              <a:t> </a:t>
            </a:r>
            <a:r>
              <a:rPr lang="ru-RU" dirty="0" err="1"/>
              <a:t>дитини</a:t>
            </a:r>
            <a:endParaRPr lang="ru-RU" dirty="0"/>
          </a:p>
          <a:p>
            <a:r>
              <a:rPr lang="ru-RU" dirty="0"/>
              <a:t>  у </a:t>
            </a:r>
            <a:r>
              <a:rPr lang="ru-RU" dirty="0" err="1"/>
              <a:t>педагогів</a:t>
            </a:r>
            <a:r>
              <a:rPr lang="ru-RU" dirty="0"/>
              <a:t> </a:t>
            </a:r>
            <a:r>
              <a:rPr lang="ru-RU" dirty="0" err="1"/>
              <a:t>відсутність</a:t>
            </a:r>
            <a:r>
              <a:rPr lang="ru-RU" dirty="0"/>
              <a:t> </a:t>
            </a:r>
            <a:r>
              <a:rPr lang="ru-RU" dirty="0" err="1"/>
              <a:t>емоційного</a:t>
            </a:r>
            <a:r>
              <a:rPr lang="ru-RU" dirty="0"/>
              <a:t> </a:t>
            </a:r>
            <a:r>
              <a:rPr lang="ru-RU" dirty="0" err="1"/>
              <a:t>вигорання</a:t>
            </a:r>
            <a:endParaRPr lang="ru-RU" dirty="0"/>
          </a:p>
          <a:p>
            <a:r>
              <a:rPr lang="ru-RU" dirty="0"/>
              <a:t> </a:t>
            </a:r>
            <a:r>
              <a:rPr lang="ru-RU" dirty="0" err="1"/>
              <a:t>запобігання</a:t>
            </a:r>
            <a:r>
              <a:rPr lang="ru-RU" dirty="0"/>
              <a:t>  </a:t>
            </a:r>
            <a:r>
              <a:rPr lang="ru-RU" dirty="0" err="1"/>
              <a:t>професійної</a:t>
            </a:r>
            <a:r>
              <a:rPr lang="ru-RU" dirty="0"/>
              <a:t> </a:t>
            </a:r>
            <a:r>
              <a:rPr lang="ru-RU" dirty="0" err="1"/>
              <a:t>деформації</a:t>
            </a:r>
            <a:endParaRPr lang="ru-RU" dirty="0"/>
          </a:p>
          <a:p>
            <a:r>
              <a:rPr lang="ru-RU" dirty="0"/>
              <a:t> </a:t>
            </a:r>
            <a:r>
              <a:rPr lang="ru-RU" dirty="0" err="1"/>
              <a:t>формування</a:t>
            </a:r>
            <a:r>
              <a:rPr lang="ru-RU" dirty="0"/>
              <a:t> та </a:t>
            </a:r>
            <a:r>
              <a:rPr lang="ru-RU" dirty="0" err="1"/>
              <a:t>розвиток</a:t>
            </a:r>
            <a:r>
              <a:rPr lang="ru-RU" dirty="0"/>
              <a:t>  </a:t>
            </a:r>
            <a:r>
              <a:rPr lang="ru-RU" dirty="0" err="1"/>
              <a:t>психічного</a:t>
            </a:r>
            <a:r>
              <a:rPr lang="ru-RU" dirty="0"/>
              <a:t> </a:t>
            </a:r>
            <a:r>
              <a:rPr lang="ru-RU" dirty="0" err="1"/>
              <a:t>здоров’я</a:t>
            </a:r>
            <a:r>
              <a:rPr lang="ru-RU" dirty="0"/>
              <a:t> </a:t>
            </a:r>
            <a:r>
              <a:rPr lang="ru-RU" dirty="0" err="1"/>
              <a:t>особистості</a:t>
            </a:r>
            <a:endParaRPr lang="ru-RU" dirty="0"/>
          </a:p>
          <a:p>
            <a:endParaRPr lang="ru-RU" dirty="0"/>
          </a:p>
          <a:p>
            <a:r>
              <a:rPr lang="ru-RU" dirty="0" smtClean="0"/>
              <a:t>Про </a:t>
            </a:r>
            <a:r>
              <a:rPr lang="ru-RU" dirty="0" err="1" smtClean="0"/>
              <a:t>створення</a:t>
            </a:r>
            <a:r>
              <a:rPr lang="ru-RU" dirty="0" smtClean="0"/>
              <a:t> </a:t>
            </a:r>
            <a:r>
              <a:rPr lang="ru-RU" dirty="0" err="1" smtClean="0"/>
              <a:t>безпечного</a:t>
            </a:r>
            <a:r>
              <a:rPr lang="ru-RU" dirty="0" smtClean="0"/>
              <a:t> </a:t>
            </a:r>
            <a:r>
              <a:rPr lang="ru-RU" dirty="0" err="1" smtClean="0"/>
              <a:t>освітнього</a:t>
            </a:r>
            <a:r>
              <a:rPr lang="ru-RU" dirty="0" smtClean="0"/>
              <a:t> </a:t>
            </a:r>
            <a:r>
              <a:rPr lang="ru-RU" dirty="0" err="1" smtClean="0"/>
              <a:t>середовища</a:t>
            </a:r>
            <a:r>
              <a:rPr lang="ru-RU" dirty="0" smtClean="0"/>
              <a:t> в</a:t>
            </a:r>
            <a:endParaRPr lang="ru-RU" dirty="0"/>
          </a:p>
        </p:txBody>
      </p:sp>
      <p:sp>
        <p:nvSpPr>
          <p:cNvPr id="5" name="Текст 4">
            <a:extLst>
              <a:ext uri="{FF2B5EF4-FFF2-40B4-BE49-F238E27FC236}">
                <a16:creationId xmlns:a16="http://schemas.microsoft.com/office/drawing/2014/main" xmlns="" id="{80BEB31B-E937-4E17-8BD7-3BD1D7E6DDCA}"/>
              </a:ext>
            </a:extLst>
          </p:cNvPr>
          <p:cNvSpPr>
            <a:spLocks noGrp="1"/>
          </p:cNvSpPr>
          <p:nvPr>
            <p:ph type="body" sz="quarter" idx="3"/>
          </p:nvPr>
        </p:nvSpPr>
        <p:spPr>
          <a:xfrm>
            <a:off x="6351642" y="212789"/>
            <a:ext cx="4800600" cy="632529"/>
          </a:xfrm>
        </p:spPr>
        <p:txBody>
          <a:bodyPr/>
          <a:lstStyle/>
          <a:p>
            <a:r>
              <a:rPr lang="ru-RU" dirty="0" err="1"/>
              <a:t>Задоволеність</a:t>
            </a:r>
            <a:r>
              <a:rPr lang="ru-RU" dirty="0"/>
              <a:t> </a:t>
            </a:r>
            <a:r>
              <a:rPr lang="ru-RU" dirty="0" err="1"/>
              <a:t>освітнім</a:t>
            </a:r>
            <a:r>
              <a:rPr lang="ru-RU" dirty="0"/>
              <a:t> </a:t>
            </a:r>
            <a:r>
              <a:rPr lang="ru-RU" dirty="0" err="1"/>
              <a:t>середовищем</a:t>
            </a:r>
            <a:endParaRPr lang="ru-RU" dirty="0"/>
          </a:p>
        </p:txBody>
      </p:sp>
      <p:sp>
        <p:nvSpPr>
          <p:cNvPr id="6" name="Объект 5">
            <a:extLst>
              <a:ext uri="{FF2B5EF4-FFF2-40B4-BE49-F238E27FC236}">
                <a16:creationId xmlns:a16="http://schemas.microsoft.com/office/drawing/2014/main" xmlns="" id="{14F859D2-3898-4496-80E3-DEADF8B92062}"/>
              </a:ext>
            </a:extLst>
          </p:cNvPr>
          <p:cNvSpPr>
            <a:spLocks noGrp="1"/>
          </p:cNvSpPr>
          <p:nvPr>
            <p:ph sz="quarter" idx="4"/>
          </p:nvPr>
        </p:nvSpPr>
        <p:spPr>
          <a:xfrm>
            <a:off x="6351642" y="1071094"/>
            <a:ext cx="4800600" cy="4539483"/>
          </a:xfrm>
        </p:spPr>
        <p:txBody>
          <a:bodyPr/>
          <a:lstStyle/>
          <a:p>
            <a:r>
              <a:rPr lang="ru-RU" dirty="0" err="1"/>
              <a:t>допомога</a:t>
            </a:r>
            <a:r>
              <a:rPr lang="ru-RU" dirty="0"/>
              <a:t> та </a:t>
            </a:r>
            <a:r>
              <a:rPr lang="ru-RU" dirty="0" err="1"/>
              <a:t>підтримка</a:t>
            </a:r>
            <a:endParaRPr lang="ru-RU" dirty="0"/>
          </a:p>
          <a:p>
            <a:r>
              <a:rPr lang="ru-RU" dirty="0" err="1"/>
              <a:t>збереження</a:t>
            </a:r>
            <a:r>
              <a:rPr lang="ru-RU" dirty="0"/>
              <a:t> та </a:t>
            </a:r>
            <a:r>
              <a:rPr lang="ru-RU" dirty="0" err="1"/>
              <a:t>підвищення</a:t>
            </a:r>
            <a:r>
              <a:rPr lang="ru-RU" dirty="0"/>
              <a:t>  </a:t>
            </a:r>
            <a:r>
              <a:rPr lang="ru-RU" dirty="0" err="1"/>
              <a:t>самооцінки</a:t>
            </a:r>
            <a:endParaRPr lang="ru-RU" dirty="0"/>
          </a:p>
          <a:p>
            <a:r>
              <a:rPr lang="ru-RU" dirty="0"/>
              <a:t> </a:t>
            </a:r>
            <a:r>
              <a:rPr lang="ru-RU" dirty="0" err="1"/>
              <a:t>пізнання</a:t>
            </a:r>
            <a:r>
              <a:rPr lang="ru-RU" dirty="0"/>
              <a:t> та </a:t>
            </a:r>
            <a:r>
              <a:rPr lang="ru-RU" dirty="0" err="1"/>
              <a:t>діяльность</a:t>
            </a:r>
            <a:endParaRPr lang="ru-RU" dirty="0"/>
          </a:p>
          <a:p>
            <a:r>
              <a:rPr lang="ru-RU" dirty="0" err="1"/>
              <a:t>розвиткок</a:t>
            </a:r>
            <a:r>
              <a:rPr lang="ru-RU" dirty="0"/>
              <a:t> </a:t>
            </a:r>
            <a:r>
              <a:rPr lang="ru-RU" dirty="0" err="1"/>
              <a:t>здібностей</a:t>
            </a:r>
            <a:r>
              <a:rPr lang="ru-RU" dirty="0"/>
              <a:t> і </a:t>
            </a:r>
            <a:r>
              <a:rPr lang="ru-RU" dirty="0" err="1"/>
              <a:t>можливостей</a:t>
            </a:r>
            <a:endParaRPr lang="ru-RU" dirty="0"/>
          </a:p>
        </p:txBody>
      </p:sp>
    </p:spTree>
    <p:extLst>
      <p:ext uri="{BB962C8B-B14F-4D97-AF65-F5344CB8AC3E}">
        <p14:creationId xmlns:p14="http://schemas.microsoft.com/office/powerpoint/2010/main" xmlns="" val="292601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33500" y="498764"/>
            <a:ext cx="10553699" cy="5412458"/>
          </a:xfrm>
        </p:spPr>
        <p:txBody>
          <a:bodyPr>
            <a:normAutofit/>
          </a:bodyPr>
          <a:lstStyle/>
          <a:p>
            <a:pPr algn="just"/>
            <a:r>
              <a:rPr lang="uk-UA" sz="2000" b="1" dirty="0">
                <a:solidFill>
                  <a:srgbClr val="002060"/>
                </a:solidFill>
                <a:latin typeface="Times New Roman" pitchFamily="18" charset="0"/>
                <a:cs typeface="Times New Roman" pitchFamily="18" charset="0"/>
              </a:rPr>
              <a:t>Водночас у сучасних швидкозмінних умовах освітнє середовище навчального закладу не є ізольованим від зовнішніх і внутрішніх факторів, їх впливу, які можуть мати як </a:t>
            </a:r>
            <a:r>
              <a:rPr lang="uk-UA" sz="2000" b="1" dirty="0" err="1">
                <a:solidFill>
                  <a:srgbClr val="002060"/>
                </a:solidFill>
                <a:latin typeface="Times New Roman" pitchFamily="18" charset="0"/>
                <a:cs typeface="Times New Roman" pitchFamily="18" charset="0"/>
              </a:rPr>
              <a:t>позитивнии</a:t>
            </a:r>
            <a:r>
              <a:rPr lang="uk-UA" sz="2000" b="1" dirty="0">
                <a:solidFill>
                  <a:srgbClr val="002060"/>
                </a:solidFill>
                <a:latin typeface="Times New Roman" pitchFamily="18" charset="0"/>
                <a:cs typeface="Times New Roman" pitchFamily="18" charset="0"/>
              </a:rPr>
              <a:t>̆ результат, так і містити загрози, небезпеки та ризики, які можуть сприяти деструктивним змінам у ньому. Для протидії таким змінам, необхідно, щоб освітнє середовище навчального закладу було захищеним, безпечним.</a:t>
            </a:r>
          </a:p>
          <a:p>
            <a:pPr algn="just"/>
            <a:r>
              <a:rPr lang="uk-UA" sz="2600" b="1" dirty="0">
                <a:solidFill>
                  <a:srgbClr val="C00000"/>
                </a:solidFill>
                <a:latin typeface="Times New Roman" pitchFamily="18" charset="0"/>
                <a:cs typeface="Times New Roman" pitchFamily="18" charset="0"/>
              </a:rPr>
              <a:t>Що таке безпечне освітнє середовище</a:t>
            </a:r>
            <a:r>
              <a:rPr lang="uk-UA" sz="2600" b="1" dirty="0" smtClean="0">
                <a:solidFill>
                  <a:srgbClr val="C00000"/>
                </a:solidFill>
                <a:latin typeface="Times New Roman" pitchFamily="18" charset="0"/>
                <a:cs typeface="Times New Roman" pitchFamily="18" charset="0"/>
              </a:rPr>
              <a:t>?</a:t>
            </a:r>
            <a:r>
              <a:rPr lang="uk-UA" sz="2600" b="1" dirty="0">
                <a:solidFill>
                  <a:srgbClr val="C00000"/>
                </a:solidFill>
                <a:latin typeface="Times New Roman" pitchFamily="18" charset="0"/>
                <a:cs typeface="Times New Roman" pitchFamily="18" charset="0"/>
              </a:rPr>
              <a:t> </a:t>
            </a:r>
            <a:r>
              <a:rPr lang="uk-UA" sz="2000" b="1" dirty="0">
                <a:solidFill>
                  <a:srgbClr val="002060"/>
                </a:solidFill>
                <a:latin typeface="Times New Roman" pitchFamily="18" charset="0"/>
                <a:cs typeface="Times New Roman" pitchFamily="18" charset="0"/>
              </a:rPr>
              <a:t>Відсутність єдиного визначення поняття «безпека освітнього середовища» зумовлена існуванням різних підходів до розуміння </a:t>
            </a:r>
            <a:r>
              <a:rPr lang="uk-UA" sz="2000" b="1" dirty="0" err="1">
                <a:solidFill>
                  <a:srgbClr val="002060"/>
                </a:solidFill>
                <a:latin typeface="Times New Roman" pitchFamily="18" charset="0"/>
                <a:cs typeface="Times New Roman" pitchFamily="18" charset="0"/>
              </a:rPr>
              <a:t>його</a:t>
            </a:r>
            <a:r>
              <a:rPr lang="uk-UA" sz="2000" b="1" dirty="0">
                <a:solidFill>
                  <a:srgbClr val="002060"/>
                </a:solidFill>
                <a:latin typeface="Times New Roman" pitchFamily="18" charset="0"/>
                <a:cs typeface="Times New Roman" pitchFamily="18" charset="0"/>
              </a:rPr>
              <a:t> сутності. Йдеться і про </a:t>
            </a:r>
            <a:r>
              <a:rPr lang="uk-UA" sz="2400" b="1" dirty="0">
                <a:solidFill>
                  <a:srgbClr val="002060"/>
                </a:solidFill>
                <a:latin typeface="Times New Roman" pitchFamily="18" charset="0"/>
                <a:cs typeface="Times New Roman" pitchFamily="18" charset="0"/>
              </a:rPr>
              <a:t>психологічний</a:t>
            </a:r>
            <a:r>
              <a:rPr lang="uk-UA" sz="2000" b="1" dirty="0">
                <a:solidFill>
                  <a:srgbClr val="002060"/>
                </a:solidFill>
                <a:latin typeface="Times New Roman" pitchFamily="18" charset="0"/>
                <a:cs typeface="Times New Roman" pitchFamily="18" charset="0"/>
              </a:rPr>
              <a:t>, і про </a:t>
            </a:r>
            <a:r>
              <a:rPr lang="uk-UA" sz="2400" b="1" dirty="0">
                <a:solidFill>
                  <a:srgbClr val="002060"/>
                </a:solidFill>
                <a:latin typeface="Times New Roman" pitchFamily="18" charset="0"/>
                <a:cs typeface="Times New Roman" pitchFamily="18" charset="0"/>
              </a:rPr>
              <a:t>екологічний,</a:t>
            </a:r>
            <a:r>
              <a:rPr lang="uk-UA" sz="2000" b="1" dirty="0">
                <a:solidFill>
                  <a:srgbClr val="002060"/>
                </a:solidFill>
                <a:latin typeface="Times New Roman" pitchFamily="18" charset="0"/>
                <a:cs typeface="Times New Roman" pitchFamily="18" charset="0"/>
              </a:rPr>
              <a:t> і про </a:t>
            </a:r>
            <a:r>
              <a:rPr lang="uk-UA" sz="2400" b="1" dirty="0">
                <a:solidFill>
                  <a:srgbClr val="002060"/>
                </a:solidFill>
                <a:latin typeface="Times New Roman" pitchFamily="18" charset="0"/>
                <a:cs typeface="Times New Roman" pitchFamily="18" charset="0"/>
              </a:rPr>
              <a:t>інформаційний</a:t>
            </a:r>
            <a:r>
              <a:rPr lang="uk-UA" sz="2000" b="1" dirty="0">
                <a:solidFill>
                  <a:srgbClr val="002060"/>
                </a:solidFill>
                <a:latin typeface="Times New Roman" pitchFamily="18" charset="0"/>
                <a:cs typeface="Times New Roman" pitchFamily="18" charset="0"/>
              </a:rPr>
              <a:t> аспекти цього поняття.</a:t>
            </a:r>
          </a:p>
          <a:p>
            <a:pPr algn="just"/>
            <a:r>
              <a:rPr lang="uk-UA" sz="2000" b="1" dirty="0">
                <a:solidFill>
                  <a:srgbClr val="002060"/>
                </a:solidFill>
                <a:latin typeface="Times New Roman" pitchFamily="18" charset="0"/>
                <a:cs typeface="Times New Roman" pitchFamily="18" charset="0"/>
              </a:rPr>
              <a:t>Так, дослідники, які вивчають коло проблем, пов’язаних з питанням психологічної безпеки освітнього середовища, вважають, що </a:t>
            </a:r>
            <a:r>
              <a:rPr lang="uk-UA" sz="2000" b="1" dirty="0" err="1">
                <a:solidFill>
                  <a:srgbClr val="002060"/>
                </a:solidFill>
                <a:latin typeface="Times New Roman" pitchFamily="18" charset="0"/>
                <a:cs typeface="Times New Roman" pitchFamily="18" charset="0"/>
              </a:rPr>
              <a:t>психотравмуючі</a:t>
            </a:r>
            <a:r>
              <a:rPr lang="uk-UA" sz="2000" b="1" dirty="0">
                <a:solidFill>
                  <a:srgbClr val="002060"/>
                </a:solidFill>
                <a:latin typeface="Times New Roman" pitchFamily="18" charset="0"/>
                <a:cs typeface="Times New Roman" pitchFamily="18" charset="0"/>
              </a:rPr>
              <a:t> </a:t>
            </a:r>
            <a:r>
              <a:rPr lang="uk-UA" sz="2000" b="1" dirty="0" err="1">
                <a:solidFill>
                  <a:srgbClr val="002060"/>
                </a:solidFill>
                <a:latin typeface="Times New Roman" pitchFamily="18" charset="0"/>
                <a:cs typeface="Times New Roman" pitchFamily="18" charset="0"/>
              </a:rPr>
              <a:t>ситуації</a:t>
            </a:r>
            <a:r>
              <a:rPr lang="uk-UA" sz="2000" b="1" dirty="0">
                <a:solidFill>
                  <a:srgbClr val="002060"/>
                </a:solidFill>
                <a:latin typeface="Times New Roman" pitchFamily="18" charset="0"/>
                <a:cs typeface="Times New Roman" pitchFamily="18" charset="0"/>
              </a:rPr>
              <a:t> прямо чи опосередковано впливають на фізичне і психічне здоров’я особистості. </a:t>
            </a:r>
            <a:endParaRPr lang="uk-UA" sz="2000" b="1" dirty="0" smtClean="0">
              <a:solidFill>
                <a:srgbClr val="002060"/>
              </a:solidFill>
              <a:latin typeface="Times New Roman" pitchFamily="18" charset="0"/>
              <a:cs typeface="Times New Roman" pitchFamily="18" charset="0"/>
            </a:endParaRPr>
          </a:p>
          <a:p>
            <a:endParaRPr lang="uk-UA" dirty="0"/>
          </a:p>
        </p:txBody>
      </p:sp>
      <p:pic>
        <p:nvPicPr>
          <p:cNvPr id="2" name="Picture 2" descr="C:\Users\User\Desktop\пошта\2.jpg"/>
          <p:cNvPicPr>
            <a:picLocks noChangeAspect="1" noChangeArrowheads="1"/>
          </p:cNvPicPr>
          <p:nvPr/>
        </p:nvPicPr>
        <p:blipFill>
          <a:blip r:embed="rId2" cstate="print"/>
          <a:srcRect/>
          <a:stretch>
            <a:fillRect/>
          </a:stretch>
        </p:blipFill>
        <p:spPr bwMode="auto">
          <a:xfrm>
            <a:off x="4927600" y="4597399"/>
            <a:ext cx="3403600" cy="2260601"/>
          </a:xfrm>
          <a:prstGeom prst="rect">
            <a:avLst/>
          </a:prstGeom>
          <a:noFill/>
        </p:spPr>
      </p:pic>
    </p:spTree>
    <p:extLst>
      <p:ext uri="{BB962C8B-B14F-4D97-AF65-F5344CB8AC3E}">
        <p14:creationId xmlns="" xmlns:p14="http://schemas.microsoft.com/office/powerpoint/2010/main" val="3222948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717965" y="387927"/>
            <a:ext cx="9786648" cy="3214255"/>
          </a:xfrm>
        </p:spPr>
        <p:txBody>
          <a:bodyPr>
            <a:normAutofit/>
          </a:bodyPr>
          <a:lstStyle/>
          <a:p>
            <a:pPr>
              <a:buNone/>
            </a:pPr>
            <a:r>
              <a:rPr lang="uk-UA" sz="2400" b="1" dirty="0">
                <a:solidFill>
                  <a:srgbClr val="FF0000"/>
                </a:solidFill>
                <a:latin typeface="Times New Roman" pitchFamily="18" charset="0"/>
                <a:cs typeface="Times New Roman" pitchFamily="18" charset="0"/>
              </a:rPr>
              <a:t>Д</a:t>
            </a:r>
            <a:r>
              <a:rPr lang="uk-UA" sz="2400" b="1" dirty="0" smtClean="0">
                <a:solidFill>
                  <a:srgbClr val="FF0000"/>
                </a:solidFill>
                <a:latin typeface="Times New Roman" pitchFamily="18" charset="0"/>
                <a:cs typeface="Times New Roman" pitchFamily="18" charset="0"/>
              </a:rPr>
              <a:t>о </a:t>
            </a:r>
            <a:r>
              <a:rPr lang="uk-UA" sz="2400" b="1" dirty="0" err="1">
                <a:solidFill>
                  <a:srgbClr val="FF0000"/>
                </a:solidFill>
                <a:latin typeface="Times New Roman" pitchFamily="18" charset="0"/>
                <a:cs typeface="Times New Roman" pitchFamily="18" charset="0"/>
              </a:rPr>
              <a:t>психотравмуючих</a:t>
            </a:r>
            <a:r>
              <a:rPr lang="uk-UA" sz="2400" b="1" dirty="0">
                <a:solidFill>
                  <a:srgbClr val="FF0000"/>
                </a:solidFill>
                <a:latin typeface="Times New Roman" pitchFamily="18" charset="0"/>
                <a:cs typeface="Times New Roman" pitchFamily="18" charset="0"/>
              </a:rPr>
              <a:t> </a:t>
            </a:r>
            <a:r>
              <a:rPr lang="uk-UA" sz="2400" b="1" dirty="0" err="1">
                <a:solidFill>
                  <a:srgbClr val="FF0000"/>
                </a:solidFill>
                <a:latin typeface="Times New Roman" pitchFamily="18" charset="0"/>
                <a:cs typeface="Times New Roman" pitchFamily="18" charset="0"/>
              </a:rPr>
              <a:t>ситуаціи</a:t>
            </a:r>
            <a:r>
              <a:rPr lang="uk-UA" sz="2400" b="1" dirty="0" err="1">
                <a:solidFill>
                  <a:srgbClr val="002060"/>
                </a:solidFill>
                <a:latin typeface="Times New Roman" pitchFamily="18" charset="0"/>
                <a:cs typeface="Times New Roman" pitchFamily="18" charset="0"/>
              </a:rPr>
              <a:t>̆</a:t>
            </a:r>
            <a:r>
              <a:rPr lang="uk-UA" sz="2400" b="1" dirty="0">
                <a:solidFill>
                  <a:srgbClr val="002060"/>
                </a:solidFill>
                <a:latin typeface="Times New Roman" pitchFamily="18" charset="0"/>
                <a:cs typeface="Times New Roman" pitchFamily="18" charset="0"/>
              </a:rPr>
              <a:t> у навчальному процесі освітнього закладу можна віднести: </a:t>
            </a:r>
          </a:p>
          <a:p>
            <a:pPr lvl="0"/>
            <a:r>
              <a:rPr lang="uk-UA" sz="2400" b="1" dirty="0">
                <a:solidFill>
                  <a:srgbClr val="002060"/>
                </a:solidFill>
                <a:latin typeface="Times New Roman" pitchFamily="18" charset="0"/>
                <a:cs typeface="Times New Roman" pitchFamily="18" charset="0"/>
              </a:rPr>
              <a:t>конфлікти у стосунках </a:t>
            </a:r>
            <a:r>
              <a:rPr lang="uk-UA" sz="2400" b="1" dirty="0" smtClean="0">
                <a:solidFill>
                  <a:srgbClr val="002060"/>
                </a:solidFill>
                <a:latin typeface="Times New Roman" pitchFamily="18" charset="0"/>
                <a:cs typeface="Times New Roman" pitchFamily="18" charset="0"/>
              </a:rPr>
              <a:t>   вчитель </a:t>
            </a:r>
            <a:r>
              <a:rPr lang="uk-UA" sz="2400" b="1" dirty="0">
                <a:solidFill>
                  <a:srgbClr val="002060"/>
                </a:solidFill>
                <a:latin typeface="Times New Roman" pitchFamily="18" charset="0"/>
                <a:cs typeface="Times New Roman" pitchFamily="18" charset="0"/>
              </a:rPr>
              <a:t>– учень, </a:t>
            </a:r>
            <a:r>
              <a:rPr lang="uk-UA" sz="2400" b="1" dirty="0" smtClean="0">
                <a:solidFill>
                  <a:srgbClr val="002060"/>
                </a:solidFill>
                <a:latin typeface="Times New Roman" pitchFamily="18" charset="0"/>
                <a:cs typeface="Times New Roman" pitchFamily="18" charset="0"/>
              </a:rPr>
              <a:t>   </a:t>
            </a:r>
            <a:r>
              <a:rPr lang="uk-UA" sz="2400" b="1" dirty="0" err="1" smtClean="0">
                <a:solidFill>
                  <a:srgbClr val="002060"/>
                </a:solidFill>
                <a:latin typeface="Times New Roman" pitchFamily="18" charset="0"/>
                <a:cs typeface="Times New Roman" pitchFamily="18" charset="0"/>
              </a:rPr>
              <a:t>учень–учень</a:t>
            </a:r>
            <a:r>
              <a:rPr lang="uk-UA" sz="2400" b="1" dirty="0">
                <a:solidFill>
                  <a:srgbClr val="002060"/>
                </a:solidFill>
                <a:latin typeface="Times New Roman" pitchFamily="18" charset="0"/>
                <a:cs typeface="Times New Roman" pitchFamily="18" charset="0"/>
              </a:rPr>
              <a:t>, </a:t>
            </a:r>
            <a:r>
              <a:rPr lang="uk-UA" sz="2400" b="1" dirty="0" smtClean="0">
                <a:solidFill>
                  <a:srgbClr val="002060"/>
                </a:solidFill>
                <a:latin typeface="Times New Roman" pitchFamily="18" charset="0"/>
                <a:cs typeface="Times New Roman" pitchFamily="18" charset="0"/>
              </a:rPr>
              <a:t>   учень </a:t>
            </a:r>
            <a:r>
              <a:rPr lang="uk-UA" sz="2400" b="1" dirty="0">
                <a:solidFill>
                  <a:srgbClr val="002060"/>
                </a:solidFill>
                <a:latin typeface="Times New Roman" pitchFamily="18" charset="0"/>
                <a:cs typeface="Times New Roman" pitchFamily="18" charset="0"/>
              </a:rPr>
              <a:t>– батьки тощо;</a:t>
            </a:r>
          </a:p>
          <a:p>
            <a:pPr lvl="0"/>
            <a:r>
              <a:rPr lang="uk-UA" sz="2400" b="1" dirty="0">
                <a:solidFill>
                  <a:srgbClr val="002060"/>
                </a:solidFill>
                <a:latin typeface="Times New Roman" pitchFamily="18" charset="0"/>
                <a:cs typeface="Times New Roman" pitchFamily="18" charset="0"/>
              </a:rPr>
              <a:t>проблема </a:t>
            </a:r>
            <a:r>
              <a:rPr lang="uk-UA" sz="2400" b="1" dirty="0" err="1">
                <a:solidFill>
                  <a:srgbClr val="002060"/>
                </a:solidFill>
                <a:latin typeface="Times New Roman" pitchFamily="18" charset="0"/>
                <a:cs typeface="Times New Roman" pitchFamily="18" charset="0"/>
              </a:rPr>
              <a:t>адаптації</a:t>
            </a:r>
            <a:r>
              <a:rPr lang="uk-UA" sz="2400" b="1" dirty="0">
                <a:solidFill>
                  <a:srgbClr val="002060"/>
                </a:solidFill>
                <a:latin typeface="Times New Roman" pitchFamily="18" charset="0"/>
                <a:cs typeface="Times New Roman" pitchFamily="18" charset="0"/>
              </a:rPr>
              <a:t> в освітньому середовищі;</a:t>
            </a:r>
          </a:p>
          <a:p>
            <a:pPr lvl="0"/>
            <a:r>
              <a:rPr lang="uk-UA" sz="2400" b="1" dirty="0">
                <a:solidFill>
                  <a:srgbClr val="002060"/>
                </a:solidFill>
                <a:latin typeface="Times New Roman" pitchFamily="18" charset="0"/>
                <a:cs typeface="Times New Roman" pitchFamily="18" charset="0"/>
              </a:rPr>
              <a:t>атмосфера </a:t>
            </a:r>
            <a:r>
              <a:rPr lang="uk-UA" sz="2400" b="1" dirty="0" err="1">
                <a:solidFill>
                  <a:srgbClr val="002060"/>
                </a:solidFill>
                <a:latin typeface="Times New Roman" pitchFamily="18" charset="0"/>
                <a:cs typeface="Times New Roman" pitchFamily="18" charset="0"/>
              </a:rPr>
              <a:t>конкуренції</a:t>
            </a:r>
            <a:r>
              <a:rPr lang="uk-UA" sz="2400" b="1" dirty="0">
                <a:solidFill>
                  <a:srgbClr val="002060"/>
                </a:solidFill>
                <a:latin typeface="Times New Roman" pitchFamily="18" charset="0"/>
                <a:cs typeface="Times New Roman" pitchFamily="18" charset="0"/>
              </a:rPr>
              <a:t> між однолітками</a:t>
            </a:r>
            <a:r>
              <a:rPr lang="uk-UA" sz="2400" b="1" dirty="0" smtClean="0">
                <a:solidFill>
                  <a:srgbClr val="002060"/>
                </a:solidFill>
                <a:latin typeface="Times New Roman" pitchFamily="18" charset="0"/>
                <a:cs typeface="Times New Roman" pitchFamily="18" charset="0"/>
              </a:rPr>
              <a:t>;</a:t>
            </a:r>
          </a:p>
          <a:p>
            <a:r>
              <a:rPr lang="uk-UA" sz="2400" b="1" dirty="0">
                <a:solidFill>
                  <a:srgbClr val="002060"/>
                </a:solidFill>
                <a:latin typeface="Times New Roman" pitchFamily="18" charset="0"/>
                <a:cs typeface="Times New Roman" pitchFamily="18" charset="0"/>
              </a:rPr>
              <a:t>надмірна вимогливість педагогів тощо.</a:t>
            </a:r>
          </a:p>
          <a:p>
            <a:pPr lvl="0"/>
            <a:endParaRPr lang="uk-UA" b="1"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27680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935</TotalTime>
  <Words>1912</Words>
  <Application>Microsoft Office PowerPoint</Application>
  <PresentationFormat>Произвольный</PresentationFormat>
  <Paragraphs>169</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Легкий дым</vt:lpstr>
      <vt:lpstr>БЕЗПЕЧНЕ ОСВІТНЄ СЕРЕДОВИЩЕ</vt:lpstr>
      <vt:lpstr>Педагогічна   рада</vt:lpstr>
      <vt:lpstr>РОЛЬ УЧИТЕЛЯ У ФОРМУВАННІ БЕЗПЕЧНОГО ОСВІТНЬОГО СЕРЕДОВИЩА</vt:lpstr>
      <vt:lpstr>Що таке  освітнє середовище ?  Суспільство очікує від школи не лише статусу освітнього ресурсу, а й простору розвитку та співпраці як усередині, так і з зовнішнім світом. Сучасне освітнє середовище створює неповторне індивідуалізоване та персоналізоване враження, де у кожного є можливість відшукати себе. Аби дійти розуміння безпечного освітнього середовища, слід означити, що є освітнім середовищем. </vt:lpstr>
      <vt:lpstr>Що таке безпечне освітнє середовище</vt:lpstr>
      <vt:lpstr>безпечне освітнє середовище забезпечує:</vt:lpstr>
      <vt:lpstr>Слайд 7</vt:lpstr>
      <vt:lpstr>Слайд 8</vt:lpstr>
      <vt:lpstr>Слайд 9</vt:lpstr>
      <vt:lpstr>ознаки безпечного освітнього середовища</vt:lpstr>
      <vt:lpstr>Слайд 11</vt:lpstr>
      <vt:lpstr>Слайд 12</vt:lpstr>
      <vt:lpstr>                         Що впливає на безпечне освітнє середовище? 1. Якість міжособистісних відносин – позитивні фактори (довіра, доброзичливість, схвалення, толерантність); негативні фактори (агресивність, конфліктність, ворожість, маніпулятивність). 2. Захищеність в освітньому середовищі – оцінка відсутності насильства у всіх його видах, формах для всіх учасників освітнього простору. Для того, щоб унеможливити насильство та створити безпечне освітнє середовище, кожен учасник навчально-виховного процесу повинен мати уявлення не тільки про те, що вважається насильством, але й про те, як мінімізувати ризики та небезпеки, і в результаті, створити умови для внутрішньої безпеки та безпеки референтного довкілля. А це стає можливим лише завдяки спільній цілеспрямованій діяльності педагогів, учнів і батьків. 3. Комфортність в освітньому середовищі – оцінка емоцій, почуттів та домінуючих переживань у процесі взаємодії дорослих і дітей в освітньому середовищі закладу.    </vt:lpstr>
      <vt:lpstr>Слайд 14</vt:lpstr>
      <vt:lpstr>Які є принципи безпечного освітнього середовища? </vt:lpstr>
      <vt:lpstr>Нормативні документи -лист МОН України від 14.08.2020 № 1/9-436 “Про створення безпечного освітнього середовища в закладі освіти та попередження і протидії булінгу (цькуванню)” -листа МОН України від 29.01.2019 року №1/11-881 «Рекомендації для закладів освіти щодо застосування норм Закону України»,  -Закон “Про освіту”. Права та обов’язки всіх учасників освітнього процесу визначаються в ньому у 53, 54 та 55 статтях.   </vt:lpstr>
      <vt:lpstr>Слайд 17</vt:lpstr>
      <vt:lpstr>Слайд 18</vt:lpstr>
      <vt:lpstr>Слайд 19</vt:lpstr>
      <vt:lpstr>Слайд 20</vt:lpstr>
      <vt:lpstr>Слайд 21</vt:lpstr>
      <vt:lpstr>Слайд 22</vt:lpstr>
      <vt:lpstr>Організація ефективного  і безпечного освітнього середовища</vt:lpstr>
      <vt:lpstr>Слайд 24</vt:lpstr>
      <vt:lpstr>    Відповідальність за своїх учнів  і обов’язки:</vt:lpstr>
      <vt:lpstr>Безпечне освітнє середовище – це стан освітнього середовища, в якому: наявні безпечні умови навчання та праці, комфортна міжособистісна взаємодія, що сприяє емоційному благополуччю учнів, педагогів і батьків, відсутні будь-які прояви насильства та є достатні ресурси для їх запобігання, а також дотримано прав і норм фізичної, психологічної, інформаційної та соціальної безпеки кожного учасника навчально-виховного процесу. </vt:lpstr>
      <vt:lpstr>Де  ви можете  підвищити кваліфікацію  з питань створення безпечного  освітнього середовища</vt:lpstr>
      <vt:lpstr>Слайд 28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УЧИТЕЛЯ У ФОРМУВАННІ ПСИХОЛОГІЧНО БЕЗПЕЧНОГО СЕРЕДОВИЩА</dc:title>
  <dc:creator>Админ</dc:creator>
  <cp:lastModifiedBy>КВР</cp:lastModifiedBy>
  <cp:revision>152</cp:revision>
  <dcterms:created xsi:type="dcterms:W3CDTF">2018-02-27T19:04:27Z</dcterms:created>
  <dcterms:modified xsi:type="dcterms:W3CDTF">2022-01-20T09:06:21Z</dcterms:modified>
</cp:coreProperties>
</file>