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80" r:id="rId5"/>
    <p:sldId id="281" r:id="rId6"/>
    <p:sldId id="279" r:id="rId7"/>
    <p:sldId id="304" r:id="rId8"/>
    <p:sldId id="305" r:id="rId9"/>
    <p:sldId id="874" r:id="rId10"/>
    <p:sldId id="341" r:id="rId11"/>
    <p:sldId id="875" r:id="rId12"/>
    <p:sldId id="298" r:id="rId13"/>
    <p:sldId id="382" r:id="rId14"/>
    <p:sldId id="395" r:id="rId15"/>
    <p:sldId id="8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7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2736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0694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29371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7500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3101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2417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7422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05112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FF575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25CC7D-15B6-4F7B-B023-601B9309A369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892C92-C494-45C4-8D33-01C905A621D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789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9273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9452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1268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8931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4949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1183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1042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0372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69E3-F9B4-46D1-9AE2-565259167770}" type="datetimeFigureOut">
              <a:rPr lang="uk-UA" smtClean="0"/>
              <a:pPr/>
              <a:t>05.11.2021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6E36AF-9480-4624-884C-FDFCF4B235E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20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uwf.org.ua/" TargetMode="External"/><Relationship Id="rId2" Type="http://schemas.openxmlformats.org/officeDocument/2006/relationships/hyperlink" Target="https://www.instagram.com/flg_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urfem.com.ua/en/home-page-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ecrets.1plus1.ua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8.zosh.zt.ua/wp-content/uploads/2020/04/yak-dopomogty-dytyni_ua-1-1.pdf" TargetMode="External"/><Relationship Id="rId13" Type="http://schemas.openxmlformats.org/officeDocument/2006/relationships/hyperlink" Target="https://don.kyivcity.gov.ua/files/2020/6/11/3.pdf" TargetMode="External"/><Relationship Id="rId3" Type="http://schemas.openxmlformats.org/officeDocument/2006/relationships/hyperlink" Target="https://bit.ly/32AKTTK" TargetMode="External"/><Relationship Id="rId7" Type="http://schemas.openxmlformats.org/officeDocument/2006/relationships/hyperlink" Target="http://knowledge.org.ua/wp-content/uploads/2019/10/%D0%AF%D0%BA-%D0%B3%D0%B0%D1%80%D0%BC%D0%BE%D0%BD%D1%96%D0%B9%D0%BD%D0%BE-%D0%B2%D0%B8%D1%85%D0%BE%D0%B2%D1%83%D0%B2%D0%B0%D1%82%D0%B8_UA.pdf" TargetMode="External"/><Relationship Id="rId12" Type="http://schemas.openxmlformats.org/officeDocument/2006/relationships/hyperlink" Target="https://don.kyivcity.gov.ua/files/2020/6/11/2.pdf" TargetMode="External"/><Relationship Id="rId2" Type="http://schemas.openxmlformats.org/officeDocument/2006/relationships/hyperlink" Target="http://www.la-strada.org.ua/ucp_mod_library_showcategory_65.html" TargetMode="External"/><Relationship Id="rId16" Type="http://schemas.openxmlformats.org/officeDocument/2006/relationships/hyperlink" Target="file:///C:\Users\204\Downloads\ne_vedus_3_4_kla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icef.org/ukraine/media/5421/file/managing_stress_ua.pdf" TargetMode="External"/><Relationship Id="rId11" Type="http://schemas.openxmlformats.org/officeDocument/2006/relationships/hyperlink" Target="https://drive.google.com/file/d/1yviEhhOBW1In9EiuWtNeJnnYKOSCfp2U/view" TargetMode="External"/><Relationship Id="rId5" Type="http://schemas.openxmlformats.org/officeDocument/2006/relationships/hyperlink" Target="https://drive.google.com/drive/folders/1B2az9u89S29_jszKskI5p5lvVHp9TlOP?usp=sharing" TargetMode="External"/><Relationship Id="rId15" Type="http://schemas.openxmlformats.org/officeDocument/2006/relationships/hyperlink" Target="https://don.kyivcity.gov.ua/files/2020/6/11/5.pdf" TargetMode="External"/><Relationship Id="rId10" Type="http://schemas.openxmlformats.org/officeDocument/2006/relationships/hyperlink" Target="https://mon.gov.ua/storage/app/media/zagalna%20serednya/protidia-bulingu/21kbos.pdf" TargetMode="External"/><Relationship Id="rId4" Type="http://schemas.openxmlformats.org/officeDocument/2006/relationships/hyperlink" Target="https://bit.ly/37XOBrr" TargetMode="External"/><Relationship Id="rId9" Type="http://schemas.openxmlformats.org/officeDocument/2006/relationships/hyperlink" Target="https://nonviolence.ed-era.com/" TargetMode="External"/><Relationship Id="rId14" Type="http://schemas.openxmlformats.org/officeDocument/2006/relationships/hyperlink" Target="https://don.kyivcity.gov.ua/files/2020/6/11/4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9B3DA7-FB78-4E78-842C-825E38D69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836" y="268265"/>
            <a:ext cx="9144000" cy="16318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безпечному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C419CDA-B4DA-4699-B387-0903DB56C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112" y="5226148"/>
            <a:ext cx="5576888" cy="1631852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AE46774-55A8-41B6-996D-DDCB60E9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56" y="1880455"/>
            <a:ext cx="55768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835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1981200" y="-50089"/>
            <a:ext cx="8229600" cy="164306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9576" y="-50089"/>
            <a:ext cx="8531224" cy="1143000"/>
          </a:xfrm>
          <a:noFill/>
        </p:spPr>
        <p:txBody>
          <a:bodyPr anchor="b">
            <a:normAutofit fontScale="90000"/>
          </a:bodyPr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Поради дітям: Як впоратися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булінгом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3519" y="1244062"/>
            <a:ext cx="4643438" cy="20716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609600" indent="-609600"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Поговори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дорослим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довіряєш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09600" indent="-609600"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бути батьки,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шкільний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психолог, старший брат/сестра,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/а родич/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2932" y="1592974"/>
            <a:ext cx="4643437" cy="11334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Якщо важко говорити, напиши та надішли комусь із дорослих повідомлення в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месенджері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198" name="AutoShape 5" descr="Картинки по запросу розмова з дорослим клипарт"/>
          <p:cNvSpPr>
            <a:spLocks noChangeAspect="1" noChangeArrowheads="1"/>
          </p:cNvSpPr>
          <p:nvPr/>
        </p:nvSpPr>
        <p:spPr bwMode="auto">
          <a:xfrm>
            <a:off x="1679576" y="-1684338"/>
            <a:ext cx="3400425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199" name="AutoShape 7" descr="Картинки по запросу розмова з дорослим клипарт"/>
          <p:cNvSpPr>
            <a:spLocks noChangeAspect="1" noChangeArrowheads="1"/>
          </p:cNvSpPr>
          <p:nvPr/>
        </p:nvSpPr>
        <p:spPr bwMode="auto">
          <a:xfrm>
            <a:off x="1679576" y="-1684338"/>
            <a:ext cx="3400425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200" name="AutoShape 9" descr="Картинки по запросу розмова з дорослим клипарт"/>
          <p:cNvSpPr>
            <a:spLocks noChangeAspect="1" noChangeArrowheads="1"/>
          </p:cNvSpPr>
          <p:nvPr/>
        </p:nvSpPr>
        <p:spPr bwMode="auto">
          <a:xfrm>
            <a:off x="1679576" y="-1684338"/>
            <a:ext cx="3400425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201" name="AutoShape 11" descr="Картинки по запросу розмова з дорослим клипарт"/>
          <p:cNvSpPr>
            <a:spLocks noChangeAspect="1" noChangeArrowheads="1"/>
          </p:cNvSpPr>
          <p:nvPr/>
        </p:nvSpPr>
        <p:spPr bwMode="auto">
          <a:xfrm>
            <a:off x="1679576" y="-1684338"/>
            <a:ext cx="3400425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8203" name="AutoShape 13" descr="Картинки по запросу розмова з дорослим клипарт"/>
          <p:cNvSpPr>
            <a:spLocks noChangeAspect="1" noChangeArrowheads="1"/>
          </p:cNvSpPr>
          <p:nvPr/>
        </p:nvSpPr>
        <p:spPr bwMode="auto">
          <a:xfrm>
            <a:off x="1679576" y="-1684338"/>
            <a:ext cx="4333875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="" xmlns:a16="http://schemas.microsoft.com/office/drawing/2014/main" id="{87A3B1C4-58BC-4E0F-9971-0ECCA333C82D}"/>
              </a:ext>
            </a:extLst>
          </p:cNvPr>
          <p:cNvSpPr/>
          <p:nvPr/>
        </p:nvSpPr>
        <p:spPr>
          <a:xfrm>
            <a:off x="10167936" y="771442"/>
            <a:ext cx="1916212" cy="3277772"/>
          </a:xfrm>
          <a:prstGeom prst="wedgeRoundRectCallout">
            <a:avLst>
              <a:gd name="adj1" fmla="val -27049"/>
              <a:gd name="adj2" fmla="val 4790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F406284-37DF-4400-9F8C-CE7E44D314B3}"/>
              </a:ext>
            </a:extLst>
          </p:cNvPr>
          <p:cNvSpPr txBox="1"/>
          <p:nvPr/>
        </p:nvSpPr>
        <p:spPr>
          <a:xfrm>
            <a:off x="10167936" y="1092911"/>
            <a:ext cx="1916212" cy="237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ситуація не дозволяє піти, зберігаючи самовладання, використовуй гумор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6408822-8806-4D9C-9DC3-6F8F62811C0A}"/>
              </a:ext>
            </a:extLst>
          </p:cNvPr>
          <p:cNvSpPr/>
          <p:nvPr/>
        </p:nvSpPr>
        <p:spPr>
          <a:xfrm>
            <a:off x="213519" y="3537784"/>
            <a:ext cx="2895441" cy="31443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Ігноруй глузування та йди від кривдників.</a:t>
            </a:r>
          </a:p>
          <a:p>
            <a:pPr algn="ctr"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Змусь їх думати, що  тобі цілком байдуже. Часто глузування закінчуються, коли агресори не отримують уваги або реакції.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86A688E-6827-46D0-B5E0-30DEBA4D75A4}"/>
              </a:ext>
            </a:extLst>
          </p:cNvPr>
          <p:cNvSpPr/>
          <p:nvPr/>
        </p:nvSpPr>
        <p:spPr>
          <a:xfrm>
            <a:off x="3379788" y="3471083"/>
            <a:ext cx="2895441" cy="32777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Керуй своїми емоціями. Відчувати гнів та  засмучуватись – нормально, але це надає більшої сили кривдникові. </a:t>
            </a:r>
          </a:p>
          <a:p>
            <a:pPr algn="ctr"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! Допомагає рахувати до десяти, глибоко дихати або виписувати гнівні слова на папір.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1">
            <a:extLst>
              <a:ext uri="{FF2B5EF4-FFF2-40B4-BE49-F238E27FC236}">
                <a16:creationId xmlns="" xmlns:a16="http://schemas.microsoft.com/office/drawing/2014/main" id="{87AC9929-AFE1-4A9A-9AF8-687FF5A5E8EA}"/>
              </a:ext>
            </a:extLst>
          </p:cNvPr>
          <p:cNvSpPr/>
          <p:nvPr/>
        </p:nvSpPr>
        <p:spPr>
          <a:xfrm>
            <a:off x="6339209" y="3385688"/>
            <a:ext cx="3828727" cy="20716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Не застосовуй силу або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у відповідь.</a:t>
            </a:r>
          </a:p>
          <a:p>
            <a:pPr algn="ctr"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Це лише погіршить ситуацію та може призвести до серйозніших наслідків.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="" xmlns:a16="http://schemas.microsoft.com/office/drawing/2014/main" id="{294C84F3-589F-464F-BBF4-C06E08A8D759}"/>
              </a:ext>
            </a:extLst>
          </p:cNvPr>
          <p:cNvSpPr/>
          <p:nvPr/>
        </p:nvSpPr>
        <p:spPr>
          <a:xfrm>
            <a:off x="7896433" y="5570807"/>
            <a:ext cx="4082048" cy="11656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Якщо ти бачиш, що хтось інший страждає від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Пропонуй допомогу та клич дорослих.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="" xmlns:a16="http://schemas.microsoft.com/office/drawing/2014/main" id="{DC1FF54F-1A07-4AA8-AD50-E5DD7B3CAB9D}"/>
              </a:ext>
            </a:extLst>
          </p:cNvPr>
          <p:cNvSpPr/>
          <p:nvPr/>
        </p:nvSpPr>
        <p:spPr>
          <a:xfrm>
            <a:off x="2321169" y="70339"/>
            <a:ext cx="8637563" cy="633046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Поради щодо дитини-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булера</a:t>
            </a:r>
            <a:endPara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="" xmlns:a16="http://schemas.microsoft.com/office/drawing/2014/main" id="{6325B563-B889-4BD5-9DCE-C54F4E251442}"/>
              </a:ext>
            </a:extLst>
          </p:cNvPr>
          <p:cNvSpPr/>
          <p:nvPr/>
        </p:nvSpPr>
        <p:spPr>
          <a:xfrm>
            <a:off x="2321168" y="829994"/>
            <a:ext cx="8637563" cy="88626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Дитина, яка </a:t>
            </a:r>
            <a:r>
              <a:rPr lang="uk-UA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булить</a:t>
            </a:r>
            <a:r>
              <a:rPr lang="uk-UA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інших, потребує неменшої уваги, ніж та, яка страждає від </a:t>
            </a:r>
            <a:r>
              <a:rPr lang="uk-UA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endParaRPr lang="uk-UA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лачко с текстом: прямоугольное 3">
            <a:extLst>
              <a:ext uri="{FF2B5EF4-FFF2-40B4-BE49-F238E27FC236}">
                <a16:creationId xmlns="" xmlns:a16="http://schemas.microsoft.com/office/drawing/2014/main" id="{AA519B4D-A161-4935-BAD2-1D0A0718609B}"/>
              </a:ext>
            </a:extLst>
          </p:cNvPr>
          <p:cNvSpPr/>
          <p:nvPr/>
        </p:nvSpPr>
        <p:spPr>
          <a:xfrm>
            <a:off x="1378635" y="1842867"/>
            <a:ext cx="9889588" cy="5015134"/>
          </a:xfrm>
          <a:prstGeom prst="wedgeRectCallout">
            <a:avLst>
              <a:gd name="adj1" fmla="val -21462"/>
              <a:gd name="adj2" fmla="val 5002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Відверто поговоріть з дитиною про те, що відбувається, як вона ставиться до своїх дій і як реагують інші діти.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Уважно вислухайте дитину і зосередьтеся на пошуку фактів, а не на своїх припущеннях.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применшуйте ситуації такими стереотипними формами як «</a:t>
            </a:r>
            <a:r>
              <a:rPr lang="uk-UA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хпопчики</a:t>
            </a: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це хлопчики, їм властиво битися» або  «глузування, бійки тощо – це просто дитячі жарти і цілком природна частина дорослішання».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Поясніть, які дії Ви вважаєте цькуванням інших. До них відносяться: образливі слова, прізвиська, загрози фізичного насильства, залякування, висміювання, коментарі з сексуальним підтекстом, бойкот, підбурювання, ігнорування, плітки, публічні приниження, штовхання, плювки, псування особистих речей, принизливі висловлювання або жести тощо.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Уникайте слів жертва або агресор, </a:t>
            </a:r>
            <a:r>
              <a:rPr lang="uk-UA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булер</a:t>
            </a: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призводить до стигматизації.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вимагайте публічних вибачень, це може загострити ситуацію.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Заохочуйте  дитину робити те, що вона любить. Інтереси та хобі можуть відволікти дитину, попередити схильність до </a:t>
            </a:r>
            <a:r>
              <a:rPr lang="uk-UA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Знайдіть для дитини безпечне заняття, через  яке можна сублімувати агресивну поведінку.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Показуйте приклад  ставлення до інших  із добротою та повагою.</a:t>
            </a:r>
          </a:p>
        </p:txBody>
      </p:sp>
    </p:spTree>
    <p:extLst>
      <p:ext uri="{BB962C8B-B14F-4D97-AF65-F5344CB8AC3E}">
        <p14:creationId xmlns="" xmlns:p14="http://schemas.microsoft.com/office/powerpoint/2010/main" val="136172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105150" y="310803"/>
            <a:ext cx="5981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ctr"/>
            <a:r>
              <a:rPr lang="uk-UA" alt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Якщо ви потрапили в ситуацію насильства, або </a:t>
            </a:r>
            <a:r>
              <a:rPr lang="uk-UA" altLang="uk-UA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скоїл</a:t>
            </a:r>
            <a:r>
              <a:rPr lang="ru-RU" alt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uk-UA" alt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насильство, або стали свідком</a:t>
            </a:r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518747" y="1456849"/>
            <a:ext cx="8032203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alt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на Національну дитячу «гарячу лінію» за номером 0-800-500-225 або 116 111 (безкоштовно зі стаціонарного та мобільного, анонімно) через: </a:t>
            </a:r>
            <a:r>
              <a:rPr lang="nb-NO" alt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📲Messenger @childhotline.ukraine</a:t>
            </a:r>
          </a:p>
          <a:p>
            <a:pPr algn="just"/>
            <a:r>
              <a:rPr lang="nb-NO" alt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📲Instagram @childhotline_ua</a:t>
            </a:r>
          </a:p>
          <a:p>
            <a:pPr algn="just"/>
            <a:r>
              <a:rPr lang="nb-NO" alt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📲Telegram @CHL116111</a:t>
            </a:r>
            <a:r>
              <a:rPr lang="uk-UA" alt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На Національну «гарячу» лінію з попередження домашнього насильства, торгівлі людьми та гендерної дискримінації за </a:t>
            </a:r>
            <a:r>
              <a:rPr lang="uk-UA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 0 800 500 335 або 116 123 з мобільних або стаціонарних цілодобово (безкоштовно, анонімно, </a:t>
            </a:r>
            <a:r>
              <a:rPr lang="uk-UA" altLang="zh-CN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конфдіенційно</a:t>
            </a:r>
            <a:r>
              <a:rPr lang="uk-UA" altLang="zh-C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en-US" altLang="zh-CN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alt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до поліції за номером «102»; </a:t>
            </a:r>
          </a:p>
          <a:p>
            <a:pPr algn="just"/>
            <a:r>
              <a:rPr lang="uk-UA" alt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до дорослих, кому  ти довіряєш: працівників закладу освіти, де навчаєшся; старший брат/сестра, інший/інша родич/родичка, сусіди;</a:t>
            </a:r>
          </a:p>
          <a:p>
            <a:pPr algn="just"/>
            <a:r>
              <a:rPr lang="uk-UA" alt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до громадських, державних організацій тощо.</a:t>
            </a:r>
            <a:endParaRPr lang="uk-UA" altLang="uk-UA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altLang="uk-UA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alt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У Контакт-центр ПАТ &quot;Дніпрогаз&quot; можна зателефонувати з мобільного /  Дніпрога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68" y="1802424"/>
            <a:ext cx="2849153" cy="3214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59631"/>
            <a:ext cx="9436830" cy="60507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Куди звернутися за допомогою у разі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кібербулінгу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1504" y="764704"/>
            <a:ext cx="9036496" cy="568863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 ви або ваші друзі зіткнулися з загрозливою ситуацією в Інтернеті, то для отримання інформаційних, психологічних, правових консультацій ви можете безкоштовно звернутися на Національну дитячу «гарячу лінію» за номерами 0 800 500 225 або 116 111</a:t>
            </a:r>
          </a:p>
          <a:p>
            <a:pPr lvl="0" algn="just"/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кіберполіції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за номером 102 та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повідомити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кібербулінг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дорослої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довіряєш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бути батьки,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/ка, брат/сестра, психолог/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класний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чат-бот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 Sexting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шантажують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вимагають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контент сексуального характеру)</a:t>
            </a:r>
          </a:p>
          <a:p>
            <a:pPr lvl="0"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Youtube.com/Stop Sexting Ukraine</a:t>
            </a:r>
          </a:p>
          <a:p>
            <a:pPr lvl="0" algn="just"/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-платформа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Бийся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https://www.instagram.com/flg_ua/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жіночих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http://portal.uwf.org.ua/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ЮрФем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(доступна та якісна правова допомога в Україні):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http://jurfem.com.ua/en/home-page-2/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вересня в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Україні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почала діяти Урядова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консультаційна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лінія з питань безпеки </a:t>
            </a:r>
            <a:r>
              <a:rPr lang="uk-UA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дітеи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̆ в Інтернеті – 1545 (далі обрати «3»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68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831538-3BFC-4C9E-A3B3-535049EB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576" y="1556792"/>
            <a:ext cx="7702624" cy="4082008"/>
          </a:xfrm>
        </p:spPr>
        <p:txBody>
          <a:bodyPr/>
          <a:lstStyle/>
          <a:p>
            <a:r>
              <a:rPr lang="uk-UA" sz="3200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Анонімний онлайн-щоденник дає можливість написати листа тому, з ким важко поділитися своїми переживаннями в реальному житті про</a:t>
            </a:r>
            <a:r>
              <a:rPr lang="ru-RU" sz="3200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3200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3200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нерозділене</a:t>
            </a:r>
            <a:r>
              <a:rPr lang="ru-RU" sz="3200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3200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непорозуміння</a:t>
            </a:r>
            <a:r>
              <a:rPr lang="ru-RU" sz="3200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https://secrets.1plus1.ua/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оготип">
            <a:extLst>
              <a:ext uri="{FF2B5EF4-FFF2-40B4-BE49-F238E27FC236}">
                <a16:creationId xmlns="" xmlns:a16="http://schemas.microsoft.com/office/drawing/2014/main" id="{4BBBFE3B-F27B-4EF3-8C45-09564177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16633"/>
            <a:ext cx="4752528" cy="12066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443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E2AB93-4CFB-4A6F-8989-11AF254919A6}"/>
              </a:ext>
            </a:extLst>
          </p:cNvPr>
          <p:cNvSpPr txBox="1"/>
          <p:nvPr/>
        </p:nvSpPr>
        <p:spPr>
          <a:xfrm>
            <a:off x="0" y="33338"/>
            <a:ext cx="12192000" cy="694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РЕСУРСИ</a:t>
            </a:r>
          </a:p>
          <a:p>
            <a:pPr algn="just"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Навчально-методичний посібник «Розбудова миру. Профілактика і вирішення конфлікту з використанням медіації: соціально-педагогічний аспект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»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http://www.la-strada.org.ua/ucp_mod_library_showcategory_65.html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 освітніх програм «Вирішення конфліктів мирним шляхом. Базові навички медіації» 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https://bit.ly/32AKTTK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системи служб порозуміння для впровадження медіації за принципом «рівний-рівному/рівна-рівній» та вирішення конфліктів мирним шляхом у закладах освіти.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https://bit.ly/37XOBrr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Серія </a:t>
            </a:r>
            <a:r>
              <a:rPr lang="uk-UA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ліфлетів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протидії </a:t>
            </a:r>
            <a:r>
              <a:rPr lang="uk-UA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дітей, педагогів та батьків/Інфографіки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https://drive.google.com/drive/folders/1B2az9u89S29_jszKskI5p5lvVHp9TlOP?usp=sharing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подолати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попередити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емоційне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вигоряння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https://www.unicef.org/ukraine/media/5421/file/managing_stress_ua.pdf</a:t>
            </a:r>
            <a:endParaRPr lang="uk-UA" sz="15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uk-UA" sz="15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http://knowledge.org.ua/wp-content/uploads/2019/10/%D0%AF%D0%BA-%D0%B3%D0%B0%D1%80%D0%BC%D0%BE%D0%BD%D1%96%D0%B9%D0%BD%D0%BE</a:t>
            </a:r>
            <a:r>
              <a:rPr lang="uk-UA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-</a:t>
            </a:r>
            <a:r>
              <a:rPr lang="en-US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%D0%B2%D0%B8%D1%85%D0%BE%D0%B2%D1%83%D0%B2%D0%B0%D1%82%D0%B8_UA.pdf</a:t>
            </a:r>
            <a:endParaRPr lang="uk-UA" sz="15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Як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стресі</a:t>
            </a:r>
            <a:endParaRPr lang="uk-UA" sz="15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15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http://8.zosh.zt.ua/wp-content/uploads/2020/04/yak-dopomogty-dytyni_ua-1-1.pdf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 «Дім (не)безпеки»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https://nonviolence.ed-era.com/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«Кодекс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https://mon.gov.ua/storage/app/media/zagalna%20serednya/protidia-bulingu/21kbos.pdf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https://drive.google.com/file/d/1yviEhhOBW1In9EiuWtNeJnnYKOSCfp2U/view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сексуального,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нехтування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https://don.kyivcity.gov.ua/files/2020/6/11/2.pdf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https://don.kyivcity.gov.ua/files/2020/6/11/3.pdf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https://don.kyivcity.gov.ua/files/2020/6/11/4.pdf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https://don.kyivcity.gov.ua/files/2020/6/11/5.pdf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для 3-4 класів «Не </a:t>
            </a:r>
            <a:r>
              <a:rPr lang="uk-UA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ведусь</a:t>
            </a: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ми – герої безпеки в Інтернеті»: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file"/>
              </a:rPr>
              <a:t>file:///C:/Users/204/Downloads/ne_vedus_3_4_klas.pdf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https://stop-sexting.in.ua/wp-content/uploads/2020/09/dovidnyk_dlya_pedagogichnyh_praczivnykiv.pdf</a:t>
            </a:r>
            <a:endParaRPr lang="uk-UA" sz="1500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4AA283-4CA5-45E3-BF8F-E0DF87DA1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921" y="2869809"/>
            <a:ext cx="6133514" cy="3988192"/>
          </a:xfrm>
        </p:spPr>
        <p:txBody>
          <a:bodyPr>
            <a:normAutofit/>
          </a:bodyPr>
          <a:lstStyle/>
          <a:p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полягають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психологічному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сексуальному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насильстві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вчиняються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малолітньої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неповнолітньої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такою особою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могла бути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заподіяна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шкода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психічному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фізичному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потерпілого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цькуванню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)»,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18.12.2018)</a:t>
            </a:r>
            <a:endParaRPr lang="uk-UA" sz="1400" i="1" dirty="0">
              <a:solidFill>
                <a:schemeClr val="tx1"/>
              </a:solidFill>
            </a:endParaRPr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="" xmlns:a16="http://schemas.microsoft.com/office/drawing/2014/main" id="{D8FDC37F-4F52-489A-ACC4-E230E755D719}"/>
              </a:ext>
            </a:extLst>
          </p:cNvPr>
          <p:cNvSpPr/>
          <p:nvPr/>
        </p:nvSpPr>
        <p:spPr>
          <a:xfrm>
            <a:off x="2644727" y="391519"/>
            <a:ext cx="7174523" cy="21343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uk-UA" dirty="0"/>
          </a:p>
        </p:txBody>
      </p:sp>
      <p:sp>
        <p:nvSpPr>
          <p:cNvPr id="6" name="object 2">
            <a:extLst>
              <a:ext uri="{FF2B5EF4-FFF2-40B4-BE49-F238E27FC236}">
                <a16:creationId xmlns="" xmlns:a16="http://schemas.microsoft.com/office/drawing/2014/main" id="{1740B6BD-47BD-4CFB-9343-5124139F20D0}"/>
              </a:ext>
            </a:extLst>
          </p:cNvPr>
          <p:cNvSpPr/>
          <p:nvPr/>
        </p:nvSpPr>
        <p:spPr>
          <a:xfrm>
            <a:off x="7779435" y="2525857"/>
            <a:ext cx="4412566" cy="3416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8735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чко с текстом: прямоугольное 3">
            <a:extLst>
              <a:ext uri="{FF2B5EF4-FFF2-40B4-BE49-F238E27FC236}">
                <a16:creationId xmlns="" xmlns:a16="http://schemas.microsoft.com/office/drawing/2014/main" id="{B6C9E826-311C-4824-A09B-663172936D7A}"/>
              </a:ext>
            </a:extLst>
          </p:cNvPr>
          <p:cNvSpPr/>
          <p:nvPr/>
        </p:nvSpPr>
        <p:spPr>
          <a:xfrm>
            <a:off x="1448972" y="520505"/>
            <a:ext cx="10269416" cy="112628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в Україні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95BADA06-93DB-458E-8C2B-8FF167A63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2326373"/>
              </p:ext>
            </p:extLst>
          </p:nvPr>
        </p:nvGraphicFramePr>
        <p:xfrm>
          <a:off x="1724342" y="2134235"/>
          <a:ext cx="9994046" cy="4590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7816">
                  <a:extLst>
                    <a:ext uri="{9D8B030D-6E8A-4147-A177-3AD203B41FA5}">
                      <a16:colId xmlns="" xmlns:a16="http://schemas.microsoft.com/office/drawing/2014/main" val="3056664492"/>
                    </a:ext>
                  </a:extLst>
                </a:gridCol>
                <a:gridCol w="4866230">
                  <a:extLst>
                    <a:ext uri="{9D8B030D-6E8A-4147-A177-3AD203B41FA5}">
                      <a16:colId xmlns="" xmlns:a16="http://schemas.microsoft.com/office/drawing/2014/main" val="1716245755"/>
                    </a:ext>
                  </a:extLst>
                </a:gridCol>
              </a:tblGrid>
              <a:tr h="1741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українських школярів вважають себе потерпілими 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булінгу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дітей стикалися з 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булінгом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останні 2-3 місяці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7464702"/>
                  </a:ext>
                </a:extLst>
              </a:tr>
              <a:tr h="1741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40 %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потерпілих від </a:t>
                      </a:r>
                      <a:r>
                        <a:rPr lang="uk-UA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булінгу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діляться проблемою, навіть з батьками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44 %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потерпілих від 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булінгу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ігнорували проблему, оскільки боялися за себе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3698798"/>
                  </a:ext>
                </a:extLst>
              </a:tr>
              <a:tr h="1106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Більшість дітей </a:t>
                      </a:r>
                      <a:r>
                        <a:rPr lang="uk-UA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булять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те, що вони виглядають, говорять, думають не так, як їхнє оточення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Сором'язливі та </a:t>
                      </a:r>
                      <a:r>
                        <a:rPr lang="uk-UA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інтровертні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діти потерпають 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</a:t>
                      </a:r>
                      <a:r>
                        <a:rPr lang="uk-UA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булінгу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вдвічі частіше за інших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770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248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>
            <a:extLst>
              <a:ext uri="{FF2B5EF4-FFF2-40B4-BE49-F238E27FC236}">
                <a16:creationId xmlns="" xmlns:a16="http://schemas.microsoft.com/office/drawing/2014/main" id="{790259A3-30DE-49FF-8CFE-A43053699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571500"/>
            <a:ext cx="74295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штовхання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підніжки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зачіпачання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бійки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стусани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ляпаси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сканування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тілесних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крадіжки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речей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жертви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принизливі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жести,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міміки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образливих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чуток,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погрози,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маніпуляції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шантаж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/>
            </a:r>
            <a:br>
              <a:rPr lang="ru-RU" altLang="ru-RU" sz="2000" dirty="0">
                <a:latin typeface="Arial" panose="020B0604020202020204" pitchFamily="34" charset="0"/>
              </a:rPr>
            </a:b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5" descr="Результат пошуку зображень за запитом &quot;буллінг кліпарт&quot;">
            <a:extLst>
              <a:ext uri="{FF2B5EF4-FFF2-40B4-BE49-F238E27FC236}">
                <a16:creationId xmlns="" xmlns:a16="http://schemas.microsoft.com/office/drawing/2014/main" id="{7F53D1CF-966B-4AFA-9C63-4D03D1E7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453" y="1092004"/>
            <a:ext cx="2163860" cy="155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Результат пошуку зображень за запитом &quot;буллінг кліпарт&quot;">
            <a:extLst>
              <a:ext uri="{FF2B5EF4-FFF2-40B4-BE49-F238E27FC236}">
                <a16:creationId xmlns="" xmlns:a16="http://schemas.microsoft.com/office/drawing/2014/main" id="{1F2F74A9-3F03-4F07-97C1-41A9F91D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644726"/>
            <a:ext cx="2143125" cy="16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Пов’язане зображення">
            <a:extLst>
              <a:ext uri="{FF2B5EF4-FFF2-40B4-BE49-F238E27FC236}">
                <a16:creationId xmlns="" xmlns:a16="http://schemas.microsoft.com/office/drawing/2014/main" id="{1FAB1240-8F44-47AF-A101-99216E37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" y="4332850"/>
            <a:ext cx="2163860" cy="168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>
            <a:extLst>
              <a:ext uri="{FF2B5EF4-FFF2-40B4-BE49-F238E27FC236}">
                <a16:creationId xmlns="" xmlns:a16="http://schemas.microsoft.com/office/drawing/2014/main" id="{4044A1D8-E371-49B9-9731-9A8CD2642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571501"/>
            <a:ext cx="74295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Сексуальний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принизливі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жести,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прізвиська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сексуального характеру,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зйомки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роздягальнях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образливих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чуток,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погрози,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телефонів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пересилка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неоднозначних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обзивання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телефону,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знімання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бійок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мережу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</a:rPr>
              <a:t/>
            </a:r>
            <a:br>
              <a:rPr lang="ru-RU" altLang="ru-RU" sz="2000" dirty="0">
                <a:latin typeface="Arial" panose="020B0604020202020204" pitchFamily="34" charset="0"/>
              </a:rPr>
            </a:b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5" descr="Результат пошуку зображень за запитом &quot;кибербуллинг&quot;">
            <a:extLst>
              <a:ext uri="{FF2B5EF4-FFF2-40B4-BE49-F238E27FC236}">
                <a16:creationId xmlns="" xmlns:a16="http://schemas.microsoft.com/office/drawing/2014/main" id="{0A496609-88C6-4B8D-ACE9-C307EE76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21" y="3146767"/>
            <a:ext cx="2266950" cy="22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Кожен другий школяр стикається з булінгом: інструкція по вирішенню  конфлікту | Український інститут майбутнього">
            <a:extLst>
              <a:ext uri="{FF2B5EF4-FFF2-40B4-BE49-F238E27FC236}">
                <a16:creationId xmlns="" xmlns:a16="http://schemas.microsoft.com/office/drawing/2014/main" id="{FE79F45A-629A-49F8-A2CA-6B725A26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2" y="1350497"/>
            <a:ext cx="2266950" cy="1796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>
            <a:extLst>
              <a:ext uri="{FF2B5EF4-FFF2-40B4-BE49-F238E27FC236}">
                <a16:creationId xmlns="" xmlns:a16="http://schemas.microsoft.com/office/drawing/2014/main" id="{B154DE0E-AF0D-4FAE-8A3A-F8E9A560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4" y="571500"/>
            <a:ext cx="75009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/>
            </a:r>
            <a:br>
              <a:rPr lang="ru-RU" altLang="ru-RU" sz="2000">
                <a:latin typeface="Arial" panose="020B0604020202020204" pitchFamily="34" charset="0"/>
              </a:rPr>
            </a:b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Прямоугольник 1">
            <a:extLst>
              <a:ext uri="{FF2B5EF4-FFF2-40B4-BE49-F238E27FC236}">
                <a16:creationId xmlns="" xmlns:a16="http://schemas.microsoft.com/office/drawing/2014/main" id="{E59B9BCA-504B-45BE-A259-9E1F067A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581" y="149469"/>
            <a:ext cx="10170941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uk-UA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Систематичність (повторюваність) діяння;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Наявність сторін – кривдник/кривдниця (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булер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потерпілий/потерпіла від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спостерігачі (за наявності);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Дії або бездіяльність кривдника, наслідком яких є заподіяння психічної та/або фізичної шкоди, приниження, страх, тривога, підпорядкування потерпілого інтересам кривдника, та/або спричинення соціальної ізоляції потерпілого;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 впливає на всіх учасників, на їх психічне і фізичне здоров’я 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виникати спонтанно, коли несподівано для себе дитина опиняється або в ситуації переслідування, або приєднується до переслідувача;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відбувся, він може повторюватися багато разів.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/>
            </a:r>
            <a:br>
              <a:rPr lang="ru-RU" altLang="ru-RU" sz="2000" dirty="0">
                <a:latin typeface="Arial" panose="020B0604020202020204" pitchFamily="34" charset="0"/>
              </a:rPr>
            </a:b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47C5F1-AFD0-4CBE-962C-4F688C03F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498" y="260351"/>
            <a:ext cx="8539090" cy="635146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потерпілим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потерпілою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800" dirty="0" err="1">
                <a:solidFill>
                  <a:schemeClr val="tx1"/>
                </a:solidFill>
              </a:rPr>
              <a:t>діти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не </a:t>
            </a:r>
            <a:r>
              <a:rPr lang="ru-RU" sz="2800" dirty="0" err="1">
                <a:solidFill>
                  <a:schemeClr val="tx1"/>
                </a:solidFill>
              </a:rPr>
              <a:t>можуть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захистити</a:t>
            </a:r>
            <a:r>
              <a:rPr lang="ru-RU" sz="2800" dirty="0">
                <a:solidFill>
                  <a:schemeClr val="tx1"/>
                </a:solidFill>
              </a:rPr>
              <a:t> себе, </a:t>
            </a:r>
            <a:r>
              <a:rPr lang="ru-RU" sz="2800" dirty="0" err="1">
                <a:solidFill>
                  <a:schemeClr val="tx1"/>
                </a:solidFill>
              </a:rPr>
              <a:t>фізично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слабші</a:t>
            </a:r>
            <a:r>
              <a:rPr lang="ru-RU" sz="2800" dirty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своїх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однолітків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ru-RU" sz="2800" dirty="0" err="1">
                <a:solidFill>
                  <a:schemeClr val="tx1"/>
                </a:solidFill>
              </a:rPr>
              <a:t>невпевнені</a:t>
            </a:r>
            <a:r>
              <a:rPr lang="ru-RU" sz="2800" dirty="0">
                <a:solidFill>
                  <a:schemeClr val="tx1"/>
                </a:solidFill>
              </a:rPr>
              <a:t> в </a:t>
            </a:r>
            <a:r>
              <a:rPr lang="ru-RU" sz="2800" dirty="0" err="1">
                <a:solidFill>
                  <a:schemeClr val="tx1"/>
                </a:solidFill>
              </a:rPr>
              <a:t>собі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діти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замкнуті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мовчазні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ru-RU" sz="2800" dirty="0" err="1">
                <a:solidFill>
                  <a:schemeClr val="tx1"/>
                </a:solidFill>
              </a:rPr>
              <a:t>діти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мають</a:t>
            </a:r>
            <a:r>
              <a:rPr lang="ru-RU" sz="2800" dirty="0">
                <a:solidFill>
                  <a:schemeClr val="tx1"/>
                </a:solidFill>
              </a:rPr>
              <a:t> руде </a:t>
            </a:r>
            <a:r>
              <a:rPr lang="ru-RU" sz="2800" dirty="0" err="1">
                <a:solidFill>
                  <a:schemeClr val="tx1"/>
                </a:solidFill>
              </a:rPr>
              <a:t>волосся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повні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худі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ru-RU" sz="2800" dirty="0" err="1">
                <a:solidFill>
                  <a:schemeClr val="tx1"/>
                </a:solidFill>
              </a:rPr>
              <a:t>діти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уникають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певних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місць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школі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наприклад</a:t>
            </a:r>
            <a:r>
              <a:rPr lang="ru-RU" sz="2800" dirty="0">
                <a:solidFill>
                  <a:schemeClr val="tx1"/>
                </a:solidFill>
              </a:rPr>
              <a:t>, на </a:t>
            </a:r>
            <a:r>
              <a:rPr lang="ru-RU" sz="2800" dirty="0" err="1">
                <a:solidFill>
                  <a:schemeClr val="tx1"/>
                </a:solidFill>
              </a:rPr>
              <a:t>перерві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сидять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класі</a:t>
            </a:r>
            <a:r>
              <a:rPr lang="ru-RU" sz="2800" dirty="0">
                <a:solidFill>
                  <a:schemeClr val="tx1"/>
                </a:solidFill>
              </a:rPr>
              <a:t>);</a:t>
            </a:r>
          </a:p>
          <a:p>
            <a:pPr>
              <a:defRPr/>
            </a:pPr>
            <a:r>
              <a:rPr lang="ru-RU" sz="2800" dirty="0" err="1">
                <a:solidFill>
                  <a:schemeClr val="tx1"/>
                </a:solidFill>
              </a:rPr>
              <a:t>діти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часто не </a:t>
            </a:r>
            <a:r>
              <a:rPr lang="ru-RU" sz="2800" dirty="0" err="1">
                <a:solidFill>
                  <a:schemeClr val="tx1"/>
                </a:solidFill>
              </a:rPr>
              <a:t>мають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ні</a:t>
            </a:r>
            <a:r>
              <a:rPr lang="ru-RU" sz="2800" dirty="0">
                <a:solidFill>
                  <a:schemeClr val="tx1"/>
                </a:solidFill>
              </a:rPr>
              <a:t> одного </a:t>
            </a:r>
            <a:r>
              <a:rPr lang="ru-RU" sz="2800" dirty="0" err="1">
                <a:solidFill>
                  <a:schemeClr val="tx1"/>
                </a:solidFill>
              </a:rPr>
              <a:t>близького</a:t>
            </a:r>
            <a:r>
              <a:rPr lang="ru-RU" sz="2800" dirty="0">
                <a:solidFill>
                  <a:schemeClr val="tx1"/>
                </a:solidFill>
              </a:rPr>
              <a:t> друга, </a:t>
            </a:r>
            <a:r>
              <a:rPr lang="ru-RU" sz="2800" dirty="0" err="1">
                <a:solidFill>
                  <a:schemeClr val="tx1"/>
                </a:solidFill>
              </a:rPr>
              <a:t>краще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спілкуються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дорослими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ніж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однолітками</a:t>
            </a:r>
            <a:r>
              <a:rPr lang="ru-RU" sz="2800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ru-RU" sz="2800" dirty="0" err="1">
                <a:solidFill>
                  <a:schemeClr val="tx1"/>
                </a:solidFill>
              </a:rPr>
              <a:t>діти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відрізняються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інших</a:t>
            </a:r>
            <a:r>
              <a:rPr lang="ru-RU" sz="2800" dirty="0">
                <a:solidFill>
                  <a:schemeClr val="tx1"/>
                </a:solidFill>
              </a:rPr>
              <a:t> будь-</a:t>
            </a:r>
            <a:r>
              <a:rPr lang="ru-RU" sz="2800" dirty="0" err="1">
                <a:solidFill>
                  <a:schemeClr val="tx1"/>
                </a:solidFill>
              </a:rPr>
              <a:t>чим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2050" name="Picture 2" descr="Законодавча база щодо попередження булінгу">
            <a:extLst>
              <a:ext uri="{FF2B5EF4-FFF2-40B4-BE49-F238E27FC236}">
                <a16:creationId xmlns="" xmlns:a16="http://schemas.microsoft.com/office/drawing/2014/main" id="{93B25D96-7E55-468A-9E0F-E4C035C0F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61"/>
          <a:stretch/>
        </p:blipFill>
        <p:spPr bwMode="auto">
          <a:xfrm>
            <a:off x="9664504" y="2228485"/>
            <a:ext cx="2279405" cy="183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331531-37E6-491A-A879-DBC93F4F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07" y="348543"/>
            <a:ext cx="7008056" cy="627734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u="sng" dirty="0" err="1">
                <a:solidFill>
                  <a:schemeClr val="tx1"/>
                </a:solidFill>
              </a:rPr>
              <a:t>Хто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u="sng" dirty="0" err="1">
                <a:solidFill>
                  <a:schemeClr val="tx1"/>
                </a:solidFill>
              </a:rPr>
              <a:t>може</a:t>
            </a:r>
            <a:r>
              <a:rPr lang="ru-RU" b="1" u="sng" dirty="0">
                <a:solidFill>
                  <a:schemeClr val="tx1"/>
                </a:solidFill>
              </a:rPr>
              <a:t> бути </a:t>
            </a:r>
            <a:r>
              <a:rPr lang="ru-RU" b="1" u="sng" dirty="0" err="1">
                <a:solidFill>
                  <a:schemeClr val="tx1"/>
                </a:solidFill>
              </a:rPr>
              <a:t>кривдником</a:t>
            </a:r>
            <a:r>
              <a:rPr lang="ru-RU" b="1" u="sng" dirty="0">
                <a:solidFill>
                  <a:schemeClr val="tx1"/>
                </a:solidFill>
              </a:rPr>
              <a:t>/</a:t>
            </a:r>
            <a:r>
              <a:rPr lang="ru-RU" b="1" u="sng" dirty="0" err="1">
                <a:solidFill>
                  <a:schemeClr val="tx1"/>
                </a:solidFill>
              </a:rPr>
              <a:t>кривдницею</a:t>
            </a:r>
            <a:r>
              <a:rPr lang="ru-RU" b="1" u="sng" dirty="0">
                <a:solidFill>
                  <a:schemeClr val="tx1"/>
                </a:solidFill>
              </a:rPr>
              <a:t> (</a:t>
            </a:r>
            <a:r>
              <a:rPr lang="ru-RU" b="1" u="sng" dirty="0" err="1">
                <a:solidFill>
                  <a:schemeClr val="tx1"/>
                </a:solidFill>
              </a:rPr>
              <a:t>булером</a:t>
            </a:r>
            <a:r>
              <a:rPr lang="ru-RU" b="1" u="sng" dirty="0">
                <a:solidFill>
                  <a:schemeClr val="tx1"/>
                </a:solidFill>
              </a:rPr>
              <a:t>):</a:t>
            </a:r>
          </a:p>
          <a:p>
            <a:pPr marL="0" indent="0" algn="ctr"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итина, що має ознаки лідера, схильна до домінування;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сильніша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виділяється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зовнішністю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манерою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одягом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зухвала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агресивна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ставленні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велике коло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однодумців</a:t>
            </a:r>
            <a:r>
              <a:rPr lang="ru-RU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батьки якої займають високі посади, та мають певний матеріальний рівень, що відрізняє її/його від інших;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дитина, яка зазнає агресії, насильства від дорослих;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знущається над тваринами, людьми похилого віку, людьми з інвалідністю тощо.</a:t>
            </a:r>
            <a:endParaRPr lang="uk-UA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3074" name="Picture 2" descr="РАЗОМ ПОДОЛАЄМО БУЛІНГ! - Миколаївський НВК">
            <a:extLst>
              <a:ext uri="{FF2B5EF4-FFF2-40B4-BE49-F238E27FC236}">
                <a16:creationId xmlns="" xmlns:a16="http://schemas.microsoft.com/office/drawing/2014/main" id="{CDFC3472-63C0-4304-BA10-0CB0847E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465" y="1442671"/>
            <a:ext cx="3756074" cy="3551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32C21-ADE5-4615-A32E-6BB114193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96948"/>
            <a:ext cx="8915399" cy="644300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що варто звернути увагу:</a:t>
            </a:r>
            <a:b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Раптова зміна поведінки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Небажання відвідувати школу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Дитина стала засмученою, постійно плаче, чи скаржиться на здоров’я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Небажання брати участь у загальношкільних, класних заходах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Погіршення уваги, працездатності, зосередженості, успішності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Зіпсований одяг, синці або подряпини на видимих частинах тіла, поламані речі тощо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Усамітнення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Бажання перейти до іншого закладу освіти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Селфхарм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самопошкоджувальна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поведінка, порізи і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роздряпування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шкіри за допомогою гострих предметів)</a:t>
            </a:r>
            <a:b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Інші ознаки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11266" name="Picture 2" descr="Увага | Університетські вісті">
            <a:extLst>
              <a:ext uri="{FF2B5EF4-FFF2-40B4-BE49-F238E27FC236}">
                <a16:creationId xmlns="" xmlns:a16="http://schemas.microsoft.com/office/drawing/2014/main" id="{95E958FD-996E-4D88-85F0-E09F73C11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1827194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965</TotalTime>
  <Words>1461</Words>
  <Application>Microsoft Office PowerPoint</Application>
  <PresentationFormat>Произвольный</PresentationFormat>
  <Paragraphs>122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«Створення системи протидії булінгу, що  сприяє безпечному освітньому середовищу»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 що варто звернути увагу:  - Раптова зміна поведінки - Небажання відвідувати школу - Дитина стала засмученою, постійно плаче, чи скаржиться на здоров’я - Небажання брати участь у загальношкільних, класних заходах - Погіршення уваги, працездатності, зосередженості, успішності - Зіпсований одяг, синці або подряпини на видимих частинах тіла, поламані речі тощо - Усамітнення - Бажання перейти до іншого закладу освіти - Селфхарм (самопошкоджувальна поведінка, порізи і роздряпування шкіри за допомогою гострих предметів) - Інші ознаки </vt:lpstr>
      <vt:lpstr> Поради дітям: Як впоратися з булінгом</vt:lpstr>
      <vt:lpstr>Слайд 11</vt:lpstr>
      <vt:lpstr>Слайд 12</vt:lpstr>
      <vt:lpstr>Куди звернутися за допомогою у разі кібербулінгу</vt:lpstr>
      <vt:lpstr>Анонімний онлайн-щоденник дає можливість написати листа тому, з ким важко поділитися своїми переживаннями в реальному житті про булінг у школі, нерозділене кохання чи непорозуміння з батьками: https://secrets.1plus1.ua/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«Створення системи протидії булінгу, що  сприяє безпечному освітньому середовищу»</dc:title>
  <dc:creator>User</dc:creator>
  <cp:lastModifiedBy>КВР</cp:lastModifiedBy>
  <cp:revision>66</cp:revision>
  <dcterms:created xsi:type="dcterms:W3CDTF">2020-11-13T12:32:03Z</dcterms:created>
  <dcterms:modified xsi:type="dcterms:W3CDTF">2021-11-05T12:05:28Z</dcterms:modified>
</cp:coreProperties>
</file>